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41" r:id="rId3"/>
    <p:sldId id="258" r:id="rId4"/>
    <p:sldId id="358" r:id="rId5"/>
    <p:sldId id="360" r:id="rId6"/>
    <p:sldId id="362" r:id="rId7"/>
    <p:sldId id="262" r:id="rId8"/>
    <p:sldId id="359" r:id="rId9"/>
    <p:sldId id="361" r:id="rId10"/>
    <p:sldId id="266" r:id="rId11"/>
    <p:sldId id="263" r:id="rId12"/>
    <p:sldId id="340" r:id="rId13"/>
    <p:sldId id="264" r:id="rId14"/>
    <p:sldId id="265" r:id="rId15"/>
    <p:sldId id="268" r:id="rId16"/>
    <p:sldId id="269" r:id="rId17"/>
    <p:sldId id="272" r:id="rId18"/>
    <p:sldId id="365" r:id="rId19"/>
    <p:sldId id="275" r:id="rId20"/>
    <p:sldId id="277" r:id="rId21"/>
    <p:sldId id="292" r:id="rId22"/>
    <p:sldId id="288" r:id="rId23"/>
    <p:sldId id="289" r:id="rId24"/>
    <p:sldId id="290" r:id="rId25"/>
    <p:sldId id="352" r:id="rId26"/>
    <p:sldId id="315" r:id="rId27"/>
    <p:sldId id="344" r:id="rId28"/>
    <p:sldId id="348" r:id="rId29"/>
    <p:sldId id="349" r:id="rId30"/>
    <p:sldId id="350" r:id="rId31"/>
    <p:sldId id="316" r:id="rId32"/>
    <p:sldId id="291" r:id="rId33"/>
    <p:sldId id="303" r:id="rId34"/>
    <p:sldId id="306" r:id="rId35"/>
    <p:sldId id="305" r:id="rId36"/>
    <p:sldId id="280" r:id="rId37"/>
    <p:sldId id="281" r:id="rId38"/>
    <p:sldId id="302" r:id="rId39"/>
    <p:sldId id="370" r:id="rId40"/>
    <p:sldId id="343" r:id="rId41"/>
    <p:sldId id="367" r:id="rId42"/>
    <p:sldId id="366" r:id="rId43"/>
    <p:sldId id="369"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1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5E9234-8270-4ACA-B10A-0EE2F1E6F596}" type="datetimeFigureOut">
              <a:rPr lang="en-US" smtClean="0"/>
              <a:pPr/>
              <a:t>17-Nov-17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E17933-CF4D-4907-972B-A7ABA98B2048}" type="slidenum">
              <a:rPr lang="en-US" smtClean="0"/>
              <a:pPr/>
              <a:t>‹#›</a:t>
            </a:fld>
            <a:endParaRPr lang="en-US"/>
          </a:p>
        </p:txBody>
      </p:sp>
    </p:spTree>
    <p:extLst>
      <p:ext uri="{BB962C8B-B14F-4D97-AF65-F5344CB8AC3E}">
        <p14:creationId xmlns:p14="http://schemas.microsoft.com/office/powerpoint/2010/main" val="2006047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981200"/>
            <a:ext cx="8229600" cy="4114800"/>
          </a:xfrm>
        </p:spPr>
        <p:txBody>
          <a:bodyPr/>
          <a:lstStyle/>
          <a:p>
            <a:endParaRPr 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DB2ADE8C-716B-4D16-B4D8-DCD9C72B445A}" type="slidenum">
              <a:rPr lang="ar-SA" altLang="en-US"/>
              <a:pPr/>
              <a:t>‹#›</a:t>
            </a:fld>
            <a:endParaRPr lang="en-US" altLang="en-US"/>
          </a:p>
        </p:txBody>
      </p:sp>
    </p:spTree>
    <p:extLst>
      <p:ext uri="{BB962C8B-B14F-4D97-AF65-F5344CB8AC3E}">
        <p14:creationId xmlns:p14="http://schemas.microsoft.com/office/powerpoint/2010/main" val="2370104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17-Nov-17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17-Nov-17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17-Nov-17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17-Nov-17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17-Nov-17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17-Nov-17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17-Nov-17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17-Nov-17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1.xml"/><Relationship Id="rId5" Type="http://schemas.openxmlformats.org/officeDocument/2006/relationships/image" Target="../media/image24.gif"/><Relationship Id="rId4" Type="http://schemas.openxmlformats.org/officeDocument/2006/relationships/image" Target="../media/image23.gif"/></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 Id="rId4" Type="http://schemas.openxmlformats.org/officeDocument/2006/relationships/image" Target="../media/image27.gif"/></Relationships>
</file>

<file path=ppt/slides/_rels/slide1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4" Type="http://schemas.openxmlformats.org/officeDocument/2006/relationships/image" Target="../media/image30.gif"/></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google.com.eg/url?sa=t&amp;rct=j&amp;q=&amp;esrc=s&amp;source=web&amp;cd=2&amp;cad=rja&amp;uact=8&amp;ved=0ahUKEwipysbpnO7WAhWKtBoKHZCqDQoQFggpMAE&amp;url=https://www.ncbi.nlm.nih.gov/pubmed/19631788&amp;usg=AOvVaw1uFT7ghwIxthHQreW3h2JC"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gif"/><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8.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2.xml"/><Relationship Id="rId5" Type="http://schemas.openxmlformats.org/officeDocument/2006/relationships/image" Target="../media/image61.gif"/><Relationship Id="rId4" Type="http://schemas.openxmlformats.org/officeDocument/2006/relationships/image" Target="../media/image60.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jpeg"/><Relationship Id="rId7" Type="http://schemas.openxmlformats.org/officeDocument/2006/relationships/image" Target="../media/image67.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gif"/><Relationship Id="rId5" Type="http://schemas.openxmlformats.org/officeDocument/2006/relationships/image" Target="../media/image65.jpeg"/><Relationship Id="rId4" Type="http://schemas.openxmlformats.org/officeDocument/2006/relationships/image" Target="../media/image64.gif"/><Relationship Id="rId9" Type="http://schemas.openxmlformats.org/officeDocument/2006/relationships/image" Target="../media/image69.jpe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0.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http://www.miller-praxis.de/Bilder/ICFD.gif" TargetMode="External"/><Relationship Id="rId3" Type="http://schemas.openxmlformats.org/officeDocument/2006/relationships/image" Target="http://www.miller-praxis.de/Bilder/CuSafe300.gif" TargetMode="External"/><Relationship Id="rId7" Type="http://schemas.openxmlformats.org/officeDocument/2006/relationships/image" Target="http://www.miller-praxis.de/Bilder/Sof-T.gif" TargetMode="External"/><Relationship Id="rId12"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3.png"/><Relationship Id="rId11" Type="http://schemas.openxmlformats.org/officeDocument/2006/relationships/image" Target="http://www.miller-praxis.de/Bilder/GyneFix4.gif" TargetMode="External"/><Relationship Id="rId5" Type="http://schemas.openxmlformats.org/officeDocument/2006/relationships/image" Target="http://www.miller-praxis.de/Bilder/Fincoid350.gif" TargetMode="External"/><Relationship Id="rId15" Type="http://schemas.openxmlformats.org/officeDocument/2006/relationships/image" Target="../media/image18.jpeg"/><Relationship Id="rId10"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http://www.miller-praxis.de/Bilder/MultiloadMarkII.gif" TargetMode="External"/><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0"/>
            <a:ext cx="6934201" cy="4953000"/>
          </a:xfrm>
        </p:spPr>
        <p:txBody>
          <a:bodyPr>
            <a:noAutofit/>
          </a:bodyPr>
          <a:lstStyle/>
          <a:p>
            <a:r>
              <a:rPr lang="en-US" sz="6600" b="1" dirty="0" smtClean="0">
                <a:solidFill>
                  <a:srgbClr val="FF0000"/>
                </a:solidFill>
              </a:rPr>
              <a:t>The Role Of Ultrasound</a:t>
            </a:r>
            <a:br>
              <a:rPr lang="en-US" sz="6600" b="1" dirty="0" smtClean="0">
                <a:solidFill>
                  <a:srgbClr val="FF0000"/>
                </a:solidFill>
              </a:rPr>
            </a:br>
            <a:r>
              <a:rPr lang="en-US" sz="6600" b="1" dirty="0" smtClean="0">
                <a:solidFill>
                  <a:srgbClr val="FF0000"/>
                </a:solidFill>
              </a:rPr>
              <a:t> In The Assessment</a:t>
            </a:r>
            <a:br>
              <a:rPr lang="en-US" sz="6600" b="1" dirty="0" smtClean="0">
                <a:solidFill>
                  <a:srgbClr val="FF0000"/>
                </a:solidFill>
              </a:rPr>
            </a:br>
            <a:r>
              <a:rPr lang="en-US" sz="6600" b="1" dirty="0" smtClean="0">
                <a:solidFill>
                  <a:srgbClr val="FF0000"/>
                </a:solidFill>
              </a:rPr>
              <a:t>Of IUCD</a:t>
            </a:r>
            <a:endParaRPr lang="en-US" sz="6600" dirty="0">
              <a:solidFill>
                <a:srgbClr val="FF0000"/>
              </a:solidFill>
            </a:endParaRPr>
          </a:p>
        </p:txBody>
      </p:sp>
      <p:sp>
        <p:nvSpPr>
          <p:cNvPr id="3" name="Subtitle 2"/>
          <p:cNvSpPr>
            <a:spLocks noGrp="1"/>
          </p:cNvSpPr>
          <p:nvPr>
            <p:ph type="subTitle" idx="1"/>
          </p:nvPr>
        </p:nvSpPr>
        <p:spPr>
          <a:xfrm>
            <a:off x="1" y="5202238"/>
            <a:ext cx="4800599" cy="1655762"/>
          </a:xfrm>
        </p:spPr>
        <p:txBody>
          <a:bodyPr>
            <a:normAutofit fontScale="85000" lnSpcReduction="10000"/>
          </a:bodyPr>
          <a:lstStyle/>
          <a:p>
            <a:r>
              <a:rPr lang="en-US" altLang="en-US" sz="3200" b="1" dirty="0">
                <a:solidFill>
                  <a:schemeClr val="tx1"/>
                </a:solidFill>
              </a:rPr>
              <a:t>Dr Muhammad M Al </a:t>
            </a:r>
            <a:r>
              <a:rPr lang="en-US" altLang="en-US" sz="3200" b="1" dirty="0" err="1">
                <a:solidFill>
                  <a:schemeClr val="tx1"/>
                </a:solidFill>
              </a:rPr>
              <a:t>Hennawy</a:t>
            </a:r>
            <a:r>
              <a:rPr lang="en-US" altLang="en-US" b="1" dirty="0">
                <a:solidFill>
                  <a:schemeClr val="tx1"/>
                </a:solidFill>
              </a:rPr>
              <a:t/>
            </a:r>
            <a:br>
              <a:rPr lang="en-US" altLang="en-US" b="1" dirty="0">
                <a:solidFill>
                  <a:schemeClr val="tx1"/>
                </a:solidFill>
              </a:rPr>
            </a:br>
            <a:r>
              <a:rPr lang="en-US" altLang="en-US" sz="2800" b="1" dirty="0">
                <a:solidFill>
                  <a:schemeClr val="tx1"/>
                </a:solidFill>
              </a:rPr>
              <a:t>Ob/</a:t>
            </a:r>
            <a:r>
              <a:rPr lang="en-US" altLang="en-US" sz="2800" b="1" dirty="0" err="1">
                <a:solidFill>
                  <a:schemeClr val="tx1"/>
                </a:solidFill>
              </a:rPr>
              <a:t>gyn</a:t>
            </a:r>
            <a:r>
              <a:rPr lang="en-US" altLang="en-US" sz="2800" b="1" dirty="0">
                <a:solidFill>
                  <a:schemeClr val="tx1"/>
                </a:solidFill>
              </a:rPr>
              <a:t> </a:t>
            </a:r>
            <a:r>
              <a:rPr lang="en-US" altLang="en-US" sz="2800" b="1" dirty="0" smtClean="0">
                <a:solidFill>
                  <a:schemeClr val="tx1"/>
                </a:solidFill>
              </a:rPr>
              <a:t>consultant</a:t>
            </a:r>
            <a:endParaRPr lang="en-US" altLang="en-US" b="1" dirty="0" smtClean="0">
              <a:solidFill>
                <a:schemeClr val="tx1"/>
              </a:solidFill>
            </a:endParaRPr>
          </a:p>
          <a:p>
            <a:r>
              <a:rPr lang="en-US" altLang="en-US" sz="1900" b="1" dirty="0" smtClean="0">
                <a:solidFill>
                  <a:schemeClr val="tx1"/>
                </a:solidFill>
              </a:rPr>
              <a:t>Dumyat </a:t>
            </a:r>
            <a:r>
              <a:rPr lang="en-US" altLang="en-US" sz="1900" b="1" dirty="0" err="1" smtClean="0">
                <a:solidFill>
                  <a:schemeClr val="tx1"/>
                </a:solidFill>
              </a:rPr>
              <a:t>specilised</a:t>
            </a:r>
            <a:r>
              <a:rPr lang="en-US" altLang="en-US" sz="1900" b="1" dirty="0" smtClean="0">
                <a:solidFill>
                  <a:schemeClr val="tx1"/>
                </a:solidFill>
              </a:rPr>
              <a:t> </a:t>
            </a:r>
            <a:r>
              <a:rPr lang="en-US" altLang="en-US" sz="1900" b="1" dirty="0" err="1" smtClean="0">
                <a:solidFill>
                  <a:schemeClr val="tx1"/>
                </a:solidFill>
              </a:rPr>
              <a:t>hospital,raselbar</a:t>
            </a:r>
            <a:r>
              <a:rPr lang="en-US" altLang="en-US" sz="1900" b="1" dirty="0" smtClean="0">
                <a:solidFill>
                  <a:schemeClr val="tx1"/>
                </a:solidFill>
              </a:rPr>
              <a:t> central hospital</a:t>
            </a:r>
            <a:r>
              <a:rPr lang="en-US" altLang="en-US" b="1" dirty="0">
                <a:solidFill>
                  <a:schemeClr val="tx1"/>
                </a:solidFill>
              </a:rPr>
              <a:t/>
            </a:r>
            <a:br>
              <a:rPr lang="en-US" altLang="en-US" b="1" dirty="0">
                <a:solidFill>
                  <a:schemeClr val="tx1"/>
                </a:solidFill>
              </a:rPr>
            </a:br>
            <a:r>
              <a:rPr lang="en-US" altLang="en-US" sz="1900" b="1" dirty="0">
                <a:solidFill>
                  <a:schemeClr val="tx1"/>
                </a:solidFill>
              </a:rPr>
              <a:t>mmhennawy.site44.com</a:t>
            </a:r>
            <a:endParaRPr lang="en-US" altLang="en-US" sz="1600" b="1" dirty="0">
              <a:solidFill>
                <a:schemeClr val="tx1"/>
              </a:solidFill>
            </a:endParaRPr>
          </a:p>
          <a:p>
            <a:endParaRPr lang="en-US" sz="19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1436"/>
            <a:ext cx="2514599" cy="313539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5098078"/>
            <a:ext cx="3124200" cy="1759921"/>
          </a:xfrm>
          <a:prstGeom prst="rect">
            <a:avLst/>
          </a:prstGeom>
        </p:spPr>
      </p:pic>
    </p:spTree>
    <p:extLst>
      <p:ext uri="{BB962C8B-B14F-4D97-AF65-F5344CB8AC3E}">
        <p14:creationId xmlns:p14="http://schemas.microsoft.com/office/powerpoint/2010/main" val="1857387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Time Of Insertion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During Or After </a:t>
            </a:r>
            <a:r>
              <a:rPr lang="en-US" dirty="0"/>
              <a:t>menstruation </a:t>
            </a:r>
            <a:r>
              <a:rPr lang="en-US" dirty="0" smtClean="0"/>
              <a:t>or at </a:t>
            </a:r>
            <a:r>
              <a:rPr lang="en-US" dirty="0"/>
              <a:t>any time during the menstrual cycle </a:t>
            </a:r>
            <a:endParaRPr lang="en-US" dirty="0" smtClean="0"/>
          </a:p>
          <a:p>
            <a:r>
              <a:rPr lang="en-US" dirty="0" smtClean="0"/>
              <a:t>After abortion (</a:t>
            </a:r>
            <a:r>
              <a:rPr lang="en-US" dirty="0"/>
              <a:t>spontaneous or </a:t>
            </a:r>
            <a:r>
              <a:rPr lang="en-US" dirty="0" smtClean="0"/>
              <a:t>elective medical or surgical) </a:t>
            </a:r>
          </a:p>
          <a:p>
            <a:r>
              <a:rPr lang="en-US" dirty="0" smtClean="0"/>
              <a:t>During Or After </a:t>
            </a:r>
            <a:r>
              <a:rPr lang="en-US" dirty="0" err="1" smtClean="0"/>
              <a:t>labour</a:t>
            </a:r>
            <a:r>
              <a:rPr lang="en-US" dirty="0" smtClean="0"/>
              <a:t> : Both </a:t>
            </a:r>
            <a:r>
              <a:rPr lang="en-US" dirty="0"/>
              <a:t>immediate postpartum insertion (within 10 minutes of placental delivery) and delayed postpartum insertion (within 4 weeks of placental delivery) </a:t>
            </a:r>
          </a:p>
          <a:p>
            <a:r>
              <a:rPr lang="en-US" dirty="0"/>
              <a:t>Emergency </a:t>
            </a:r>
            <a:r>
              <a:rPr lang="en-US" dirty="0" smtClean="0"/>
              <a:t>within </a:t>
            </a:r>
            <a:r>
              <a:rPr lang="en-US" dirty="0"/>
              <a:t>5 days of the first act of unprotected sexual intercourse as an emergency contraceptive</a:t>
            </a:r>
            <a:endParaRPr lang="en-US" dirty="0" smtClean="0"/>
          </a:p>
          <a:p>
            <a:endParaRPr lang="en-US" dirty="0" smtClean="0"/>
          </a:p>
          <a:p>
            <a:endParaRPr lang="en-US" dirty="0"/>
          </a:p>
          <a:p>
            <a:r>
              <a:rPr lang="en-US" sz="1200" dirty="0"/>
              <a:t>The World Health Organization and the Centers for Disease Control and Prevention (CDC) have developed guidelines for practitioners regarding IUD use in a variety of clinical circumstances.</a:t>
            </a:r>
            <a:r>
              <a:rPr lang="en-US" sz="1200" baseline="30000" dirty="0"/>
              <a:t> </a:t>
            </a:r>
            <a:endParaRPr lang="en-US" sz="1200" baseline="30000" dirty="0" smtClean="0"/>
          </a:p>
          <a:p>
            <a:r>
              <a:rPr lang="en-US" sz="1200" dirty="0" smtClean="0"/>
              <a:t>IUDs </a:t>
            </a:r>
            <a:r>
              <a:rPr lang="en-US" sz="1200" dirty="0"/>
              <a:t>are considered appropriate for the majority of women, including nulliparous women and adolescents. </a:t>
            </a:r>
          </a:p>
        </p:txBody>
      </p:sp>
    </p:spTree>
    <p:extLst>
      <p:ext uri="{BB962C8B-B14F-4D97-AF65-F5344CB8AC3E}">
        <p14:creationId xmlns:p14="http://schemas.microsoft.com/office/powerpoint/2010/main" val="31252902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88" y="1423916"/>
            <a:ext cx="1752600" cy="17975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1600" y="4038600"/>
            <a:ext cx="1850977" cy="189843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447800"/>
            <a:ext cx="2126840" cy="1917900"/>
          </a:xfrm>
          <a:prstGeom prst="rect">
            <a:avLst/>
          </a:prstGeom>
        </p:spPr>
      </p:pic>
      <p:pic>
        <p:nvPicPr>
          <p:cNvPr id="1026" name="Picture 2" descr="C:\Documents and Settings\mmhennawy\Desktop\ball iud.gif"/>
          <p:cNvPicPr>
            <a:picLocks noChangeAspect="1" noChangeArrowheads="1" noCrop="1"/>
          </p:cNvPicPr>
          <p:nvPr/>
        </p:nvPicPr>
        <p:blipFill>
          <a:blip r:embed="rId5"/>
          <a:srcRect/>
          <a:stretch>
            <a:fillRect/>
          </a:stretch>
        </p:blipFill>
        <p:spPr bwMode="auto">
          <a:xfrm>
            <a:off x="457200" y="4114800"/>
            <a:ext cx="1907771" cy="1800154"/>
          </a:xfrm>
          <a:prstGeom prst="rect">
            <a:avLst/>
          </a:prstGeom>
          <a:noFill/>
        </p:spPr>
      </p:pic>
      <p:sp>
        <p:nvSpPr>
          <p:cNvPr id="14" name="TextBox 13"/>
          <p:cNvSpPr txBox="1"/>
          <p:nvPr/>
        </p:nvSpPr>
        <p:spPr>
          <a:xfrm>
            <a:off x="1981200" y="218365"/>
            <a:ext cx="4283123" cy="584775"/>
          </a:xfrm>
          <a:prstGeom prst="rect">
            <a:avLst/>
          </a:prstGeom>
          <a:noFill/>
        </p:spPr>
        <p:txBody>
          <a:bodyPr wrap="square" rtlCol="0">
            <a:spAutoFit/>
          </a:bodyPr>
          <a:lstStyle/>
          <a:p>
            <a:pPr algn="ctr"/>
            <a:r>
              <a:rPr lang="en-US" sz="3200" dirty="0"/>
              <a:t>Methods Of Insertions</a:t>
            </a:r>
          </a:p>
        </p:txBody>
      </p:sp>
      <p:sp>
        <p:nvSpPr>
          <p:cNvPr id="3" name="TextBox 2"/>
          <p:cNvSpPr txBox="1"/>
          <p:nvPr/>
        </p:nvSpPr>
        <p:spPr>
          <a:xfrm>
            <a:off x="2286000" y="2590800"/>
            <a:ext cx="1295400" cy="369332"/>
          </a:xfrm>
          <a:prstGeom prst="rect">
            <a:avLst/>
          </a:prstGeom>
          <a:noFill/>
        </p:spPr>
        <p:txBody>
          <a:bodyPr wrap="square" rtlCol="0">
            <a:spAutoFit/>
          </a:bodyPr>
          <a:lstStyle/>
          <a:p>
            <a:r>
              <a:rPr lang="en-US" dirty="0" smtClean="0"/>
              <a:t>Cut380A</a:t>
            </a:r>
            <a:endParaRPr lang="en-US" dirty="0"/>
          </a:p>
        </p:txBody>
      </p:sp>
      <p:sp>
        <p:nvSpPr>
          <p:cNvPr id="4" name="TextBox 3"/>
          <p:cNvSpPr txBox="1"/>
          <p:nvPr/>
        </p:nvSpPr>
        <p:spPr>
          <a:xfrm>
            <a:off x="7391400" y="2286000"/>
            <a:ext cx="1295400" cy="369332"/>
          </a:xfrm>
          <a:prstGeom prst="rect">
            <a:avLst/>
          </a:prstGeom>
          <a:noFill/>
        </p:spPr>
        <p:txBody>
          <a:bodyPr wrap="square" rtlCol="0">
            <a:spAutoFit/>
          </a:bodyPr>
          <a:lstStyle/>
          <a:p>
            <a:r>
              <a:rPr lang="en-US" dirty="0" err="1" smtClean="0"/>
              <a:t>Multiload</a:t>
            </a:r>
            <a:endParaRPr lang="en-US" dirty="0"/>
          </a:p>
        </p:txBody>
      </p:sp>
      <p:sp>
        <p:nvSpPr>
          <p:cNvPr id="8" name="TextBox 7"/>
          <p:cNvSpPr txBox="1"/>
          <p:nvPr/>
        </p:nvSpPr>
        <p:spPr>
          <a:xfrm>
            <a:off x="7391400" y="5105400"/>
            <a:ext cx="1295400" cy="369332"/>
          </a:xfrm>
          <a:prstGeom prst="rect">
            <a:avLst/>
          </a:prstGeom>
          <a:noFill/>
        </p:spPr>
        <p:txBody>
          <a:bodyPr wrap="square" rtlCol="0">
            <a:spAutoFit/>
          </a:bodyPr>
          <a:lstStyle/>
          <a:p>
            <a:r>
              <a:rPr lang="en-US" dirty="0" err="1" smtClean="0"/>
              <a:t>Mirena</a:t>
            </a:r>
            <a:endParaRPr lang="en-US" dirty="0"/>
          </a:p>
        </p:txBody>
      </p:sp>
      <p:sp>
        <p:nvSpPr>
          <p:cNvPr id="9" name="TextBox 8"/>
          <p:cNvSpPr txBox="1"/>
          <p:nvPr/>
        </p:nvSpPr>
        <p:spPr>
          <a:xfrm>
            <a:off x="2590800" y="5105400"/>
            <a:ext cx="1524000" cy="381000"/>
          </a:xfrm>
          <a:prstGeom prst="rect">
            <a:avLst/>
          </a:prstGeom>
          <a:noFill/>
        </p:spPr>
        <p:txBody>
          <a:bodyPr wrap="square" rtlCol="0">
            <a:spAutoFit/>
          </a:bodyPr>
          <a:lstStyle/>
          <a:p>
            <a:r>
              <a:rPr lang="en-US" dirty="0" smtClean="0"/>
              <a:t>Ball </a:t>
            </a:r>
            <a:r>
              <a:rPr lang="en-US" dirty="0" err="1" smtClean="0"/>
              <a:t>iud</a:t>
            </a:r>
            <a:endParaRPr lang="en-US" dirty="0"/>
          </a:p>
        </p:txBody>
      </p:sp>
    </p:spTree>
    <p:extLst>
      <p:ext uri="{BB962C8B-B14F-4D97-AF65-F5344CB8AC3E}">
        <p14:creationId xmlns:p14="http://schemas.microsoft.com/office/powerpoint/2010/main" val="5303580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7834"/>
            <a:ext cx="7886700" cy="698559"/>
          </a:xfrm>
        </p:spPr>
        <p:txBody>
          <a:bodyPr>
            <a:normAutofit fontScale="90000"/>
          </a:bodyPr>
          <a:lstStyle/>
          <a:p>
            <a:pPr algn="ctr"/>
            <a:r>
              <a:rPr lang="en-US" dirty="0" smtClean="0"/>
              <a:t>Methods Of PPIUCD  Insertions</a:t>
            </a:r>
            <a:endParaRPr lang="en-US" dirty="0"/>
          </a:p>
        </p:txBody>
      </p:sp>
      <p:sp>
        <p:nvSpPr>
          <p:cNvPr id="3" name="Content Placeholder 2"/>
          <p:cNvSpPr>
            <a:spLocks noGrp="1"/>
          </p:cNvSpPr>
          <p:nvPr>
            <p:ph idx="1"/>
          </p:nvPr>
        </p:nvSpPr>
        <p:spPr>
          <a:xfrm>
            <a:off x="142875" y="1447800"/>
            <a:ext cx="8210550" cy="4876800"/>
          </a:xfrm>
        </p:spPr>
        <p:txBody>
          <a:bodyPr>
            <a:normAutofit fontScale="70000" lnSpcReduction="20000"/>
          </a:bodyPr>
          <a:lstStyle/>
          <a:p>
            <a:r>
              <a:rPr lang="en-US" dirty="0" smtClean="0">
                <a:solidFill>
                  <a:srgbClr val="FF0000"/>
                </a:solidFill>
              </a:rPr>
              <a:t>With threads </a:t>
            </a:r>
            <a:r>
              <a:rPr lang="en-US" dirty="0" smtClean="0"/>
              <a:t>(</a:t>
            </a:r>
            <a:r>
              <a:rPr lang="en-US" dirty="0"/>
              <a:t>Hang up </a:t>
            </a:r>
            <a:r>
              <a:rPr lang="en-US" dirty="0" smtClean="0"/>
              <a:t>technique)</a:t>
            </a:r>
          </a:p>
          <a:p>
            <a:pPr marL="0" indent="0">
              <a:buNone/>
            </a:pPr>
            <a:r>
              <a:rPr lang="en-US" dirty="0" smtClean="0"/>
              <a:t>               - From </a:t>
            </a:r>
            <a:r>
              <a:rPr lang="en-US" dirty="0" err="1" smtClean="0"/>
              <a:t>ouside</a:t>
            </a:r>
            <a:endParaRPr lang="en-US" dirty="0" smtClean="0"/>
          </a:p>
          <a:p>
            <a:pPr marL="0" indent="0">
              <a:buNone/>
            </a:pPr>
            <a:r>
              <a:rPr lang="en-US" dirty="0"/>
              <a:t> </a:t>
            </a:r>
            <a:r>
              <a:rPr lang="en-US" dirty="0" smtClean="0"/>
              <a:t>              - From inside</a:t>
            </a:r>
          </a:p>
          <a:p>
            <a:pPr marL="0" indent="0">
              <a:buNone/>
            </a:pPr>
            <a:r>
              <a:rPr lang="en-US" dirty="0"/>
              <a:t> </a:t>
            </a:r>
            <a:r>
              <a:rPr lang="en-US" dirty="0" smtClean="0"/>
              <a:t>              - from inside frameless loop</a:t>
            </a:r>
          </a:p>
          <a:p>
            <a:pPr marL="0" indent="0" algn="ctr">
              <a:buNone/>
            </a:pPr>
            <a:r>
              <a:rPr lang="en-US" dirty="0"/>
              <a:t> </a:t>
            </a:r>
            <a:r>
              <a:rPr lang="en-US" dirty="0" smtClean="0"/>
              <a:t>          </a:t>
            </a:r>
            <a:r>
              <a:rPr lang="en-US" dirty="0" smtClean="0">
                <a:solidFill>
                  <a:srgbClr val="FF0000"/>
                </a:solidFill>
              </a:rPr>
              <a:t>With knotted </a:t>
            </a:r>
            <a:r>
              <a:rPr lang="en-US" dirty="0">
                <a:solidFill>
                  <a:srgbClr val="FF0000"/>
                </a:solidFill>
              </a:rPr>
              <a:t>loop </a:t>
            </a:r>
            <a:r>
              <a:rPr lang="en-US" dirty="0"/>
              <a:t>of 2-0 chromic catgut </a:t>
            </a:r>
            <a:r>
              <a:rPr lang="en-US" dirty="0" smtClean="0"/>
              <a:t>suture on </a:t>
            </a:r>
            <a:r>
              <a:rPr lang="en-US" dirty="0"/>
              <a:t>both </a:t>
            </a:r>
            <a:r>
              <a:rPr lang="en-US" dirty="0" smtClean="0"/>
              <a:t>      transverse </a:t>
            </a:r>
            <a:r>
              <a:rPr lang="en-US" dirty="0"/>
              <a:t>arms of the </a:t>
            </a:r>
            <a:endParaRPr lang="en-US" dirty="0" smtClean="0"/>
          </a:p>
          <a:p>
            <a:r>
              <a:rPr lang="en-US" dirty="0" smtClean="0">
                <a:solidFill>
                  <a:srgbClr val="FF0000"/>
                </a:solidFill>
              </a:rPr>
              <a:t>Without threads </a:t>
            </a:r>
          </a:p>
          <a:p>
            <a:pPr marL="0" indent="0">
              <a:buNone/>
            </a:pPr>
            <a:r>
              <a:rPr lang="en-US" dirty="0">
                <a:solidFill>
                  <a:srgbClr val="FF0000"/>
                </a:solidFill>
              </a:rPr>
              <a:t> </a:t>
            </a:r>
            <a:r>
              <a:rPr lang="en-US" dirty="0" smtClean="0">
                <a:solidFill>
                  <a:srgbClr val="FF0000"/>
                </a:solidFill>
              </a:rPr>
              <a:t>             </a:t>
            </a:r>
            <a:r>
              <a:rPr lang="en-US" dirty="0" smtClean="0">
                <a:solidFill>
                  <a:schemeClr val="accent5">
                    <a:lumMod val="75000"/>
                  </a:schemeClr>
                </a:solidFill>
              </a:rPr>
              <a:t>frameless loop</a:t>
            </a:r>
          </a:p>
          <a:p>
            <a:pPr marL="0" indent="0">
              <a:buNone/>
            </a:pPr>
            <a:r>
              <a:rPr lang="en-US" dirty="0"/>
              <a:t> </a:t>
            </a:r>
            <a:r>
              <a:rPr lang="en-US" dirty="0" smtClean="0"/>
              <a:t>              - Anchor method</a:t>
            </a:r>
          </a:p>
          <a:p>
            <a:pPr marL="0" indent="0">
              <a:buNone/>
            </a:pPr>
            <a:r>
              <a:rPr lang="en-US" dirty="0"/>
              <a:t> </a:t>
            </a:r>
            <a:r>
              <a:rPr lang="en-US" dirty="0" smtClean="0"/>
              <a:t>             </a:t>
            </a:r>
            <a:r>
              <a:rPr lang="en-US" dirty="0" smtClean="0">
                <a:solidFill>
                  <a:schemeClr val="accent5">
                    <a:lumMod val="75000"/>
                  </a:schemeClr>
                </a:solidFill>
              </a:rPr>
              <a:t>copper T 380 , </a:t>
            </a:r>
            <a:r>
              <a:rPr lang="en-US" dirty="0" err="1" smtClean="0">
                <a:solidFill>
                  <a:schemeClr val="accent5">
                    <a:lumMod val="75000"/>
                  </a:schemeClr>
                </a:solidFill>
              </a:rPr>
              <a:t>Multiload</a:t>
            </a:r>
            <a:r>
              <a:rPr lang="en-US" dirty="0" smtClean="0">
                <a:solidFill>
                  <a:schemeClr val="accent5">
                    <a:lumMod val="75000"/>
                  </a:schemeClr>
                </a:solidFill>
              </a:rPr>
              <a:t>  or </a:t>
            </a:r>
            <a:r>
              <a:rPr lang="en-US" dirty="0" err="1" smtClean="0">
                <a:solidFill>
                  <a:schemeClr val="accent5">
                    <a:lumMod val="75000"/>
                  </a:schemeClr>
                </a:solidFill>
              </a:rPr>
              <a:t>Mirena</a:t>
            </a:r>
            <a:endParaRPr lang="en-US" dirty="0" smtClean="0">
              <a:solidFill>
                <a:schemeClr val="accent5">
                  <a:lumMod val="75000"/>
                </a:schemeClr>
              </a:solidFill>
            </a:endParaRPr>
          </a:p>
          <a:p>
            <a:pPr marL="0" indent="0">
              <a:buNone/>
            </a:pPr>
            <a:r>
              <a:rPr lang="en-US" dirty="0" smtClean="0"/>
              <a:t>             -Manually</a:t>
            </a:r>
          </a:p>
          <a:p>
            <a:pPr marL="0" indent="0">
              <a:buNone/>
            </a:pPr>
            <a:r>
              <a:rPr lang="en-US" dirty="0" smtClean="0"/>
              <a:t>             - Assisted by ring forceps</a:t>
            </a:r>
          </a:p>
          <a:p>
            <a:pPr marL="0" indent="0">
              <a:buNone/>
            </a:pPr>
            <a:r>
              <a:rPr lang="en-US" dirty="0" smtClean="0"/>
              <a:t>             - IUCD applicator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936" y="914400"/>
            <a:ext cx="2238063" cy="15682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3543748"/>
            <a:ext cx="2362200" cy="133067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8141" y="5486400"/>
            <a:ext cx="2401546" cy="1352836"/>
          </a:xfrm>
          <a:prstGeom prst="rect">
            <a:avLst/>
          </a:prstGeom>
        </p:spPr>
      </p:pic>
    </p:spTree>
    <p:extLst>
      <p:ext uri="{BB962C8B-B14F-4D97-AF65-F5344CB8AC3E}">
        <p14:creationId xmlns:p14="http://schemas.microsoft.com/office/powerpoint/2010/main" val="14338166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28601"/>
            <a:ext cx="7886700" cy="533400"/>
          </a:xfrm>
        </p:spPr>
        <p:txBody>
          <a:bodyPr>
            <a:normAutofit fontScale="90000"/>
          </a:bodyPr>
          <a:lstStyle/>
          <a:p>
            <a:pPr algn="ctr"/>
            <a:r>
              <a:rPr lang="en-US" dirty="0" smtClean="0"/>
              <a:t>Complications</a:t>
            </a:r>
            <a:endParaRPr lang="en-US" dirty="0"/>
          </a:p>
        </p:txBody>
      </p:sp>
      <p:sp>
        <p:nvSpPr>
          <p:cNvPr id="3" name="Content Placeholder 2"/>
          <p:cNvSpPr>
            <a:spLocks noGrp="1"/>
          </p:cNvSpPr>
          <p:nvPr>
            <p:ph idx="1"/>
          </p:nvPr>
        </p:nvSpPr>
        <p:spPr>
          <a:xfrm>
            <a:off x="304800" y="838200"/>
            <a:ext cx="7620000" cy="5715000"/>
          </a:xfrm>
        </p:spPr>
        <p:txBody>
          <a:bodyPr>
            <a:normAutofit fontScale="55000" lnSpcReduction="20000"/>
          </a:bodyPr>
          <a:lstStyle/>
          <a:p>
            <a:r>
              <a:rPr lang="en-US" dirty="0" smtClean="0"/>
              <a:t>Bleeding </a:t>
            </a:r>
          </a:p>
          <a:p>
            <a:r>
              <a:rPr lang="en-US" dirty="0" smtClean="0"/>
              <a:t>Pain </a:t>
            </a:r>
          </a:p>
          <a:p>
            <a:r>
              <a:rPr lang="en-US" dirty="0" smtClean="0"/>
              <a:t>Malposition </a:t>
            </a:r>
          </a:p>
          <a:p>
            <a:pPr marL="0" indent="0" algn="ctr">
              <a:buNone/>
            </a:pPr>
            <a:r>
              <a:rPr lang="en-US" dirty="0" smtClean="0"/>
              <a:t>   - Displacement of </a:t>
            </a:r>
            <a:r>
              <a:rPr lang="en-US" sz="3300" dirty="0" smtClean="0"/>
              <a:t>IUCD</a:t>
            </a:r>
            <a:r>
              <a:rPr lang="en-US" sz="8000" dirty="0" smtClean="0"/>
              <a:t> </a:t>
            </a:r>
            <a:r>
              <a:rPr lang="en-US" sz="2200" dirty="0" smtClean="0"/>
              <a:t>that is rotated from the normal transverse position or </a:t>
            </a:r>
            <a:r>
              <a:rPr lang="en-US" sz="2200" dirty="0" smtClean="0">
                <a:solidFill>
                  <a:prstClr val="black"/>
                </a:solidFill>
              </a:rPr>
              <a:t>inferior positioning </a:t>
            </a:r>
            <a:r>
              <a:rPr lang="en-US" sz="2200" dirty="0" smtClean="0"/>
              <a:t>located away </a:t>
            </a:r>
            <a:r>
              <a:rPr lang="en-US" sz="2000" dirty="0" smtClean="0"/>
              <a:t>from the fundus and within the lower uterine segment or cervix </a:t>
            </a:r>
            <a:endParaRPr lang="en-US" dirty="0" smtClean="0"/>
          </a:p>
          <a:p>
            <a:pPr>
              <a:buNone/>
            </a:pPr>
            <a:r>
              <a:rPr lang="en-US" sz="3600" dirty="0" smtClean="0"/>
              <a:t>     - </a:t>
            </a:r>
            <a:r>
              <a:rPr lang="en-US" dirty="0" smtClean="0"/>
              <a:t>Embedment</a:t>
            </a:r>
            <a:r>
              <a:rPr lang="en-US" sz="4400" b="1" dirty="0" smtClean="0"/>
              <a:t> </a:t>
            </a:r>
            <a:r>
              <a:rPr lang="en-US" sz="1700" dirty="0"/>
              <a:t>Partial penetration or embedment of </a:t>
            </a:r>
            <a:r>
              <a:rPr lang="en-US" sz="1700" dirty="0" err="1"/>
              <a:t>ParaGard</a:t>
            </a:r>
            <a:r>
              <a:rPr lang="en-US" sz="1700" dirty="0"/>
              <a:t>® in the myometrium </a:t>
            </a:r>
            <a:r>
              <a:rPr lang="en-US" sz="1800" dirty="0" smtClean="0"/>
              <a:t>c</a:t>
            </a:r>
            <a:r>
              <a:rPr lang="en-US" sz="1500" dirty="0" smtClean="0"/>
              <a:t> by the arm or stem of the IUD by the arm or stem of the IUD  </a:t>
            </a:r>
            <a:r>
              <a:rPr lang="en-US" sz="1800" dirty="0" smtClean="0"/>
              <a:t>an </a:t>
            </a:r>
            <a:r>
              <a:rPr lang="en-US" sz="1800" dirty="0"/>
              <a:t>make removal difficult. In some cases, surgical removal may be necessary.</a:t>
            </a:r>
            <a:endParaRPr lang="en-US" dirty="0"/>
          </a:p>
          <a:p>
            <a:pPr>
              <a:buNone/>
            </a:pPr>
            <a:r>
              <a:rPr lang="en-US" dirty="0" smtClean="0"/>
              <a:t>      -</a:t>
            </a:r>
            <a:r>
              <a:rPr lang="en-US" dirty="0"/>
              <a:t>Perforation (partial , complete )</a:t>
            </a:r>
            <a:endParaRPr lang="en-US" dirty="0" smtClean="0"/>
          </a:p>
          <a:p>
            <a:pPr>
              <a:buNone/>
            </a:pPr>
            <a:r>
              <a:rPr lang="en-US" dirty="0" smtClean="0"/>
              <a:t>      - Expulsion (partial , complete ) </a:t>
            </a:r>
            <a:r>
              <a:rPr lang="en-US" sz="1900" dirty="0" smtClean="0"/>
              <a:t>either partially or completely through the external cervical </a:t>
            </a:r>
            <a:r>
              <a:rPr lang="en-US" sz="1900" dirty="0" err="1" smtClean="0"/>
              <a:t>os</a:t>
            </a:r>
            <a:endParaRPr lang="en-US" dirty="0" smtClean="0"/>
          </a:p>
          <a:p>
            <a:r>
              <a:rPr lang="en-US" dirty="0" err="1" smtClean="0"/>
              <a:t>Migeration</a:t>
            </a:r>
            <a:r>
              <a:rPr lang="en-US" dirty="0" smtClean="0"/>
              <a:t> </a:t>
            </a:r>
            <a:r>
              <a:rPr lang="en-US" sz="1300" dirty="0"/>
              <a:t>IUD might become embedded in the wall of the uterus or slowly migrate completely through the uterine wall. If this happens, the device could possibly damage nearby internal organs.</a:t>
            </a:r>
            <a:endParaRPr lang="en-US" dirty="0" smtClean="0"/>
          </a:p>
          <a:p>
            <a:r>
              <a:rPr lang="en-US" dirty="0" smtClean="0"/>
              <a:t>Pregnancy (</a:t>
            </a:r>
            <a:r>
              <a:rPr lang="en-US" dirty="0" err="1" smtClean="0"/>
              <a:t>intrauterine,extrauterine</a:t>
            </a:r>
            <a:r>
              <a:rPr lang="en-US" dirty="0" smtClean="0"/>
              <a:t>)</a:t>
            </a:r>
          </a:p>
          <a:p>
            <a:r>
              <a:rPr lang="en-US" dirty="0" smtClean="0"/>
              <a:t>Infection (upper GTI, lower GTI )</a:t>
            </a:r>
          </a:p>
          <a:p>
            <a:r>
              <a:rPr lang="en-US" dirty="0" smtClean="0"/>
              <a:t>Missed threads </a:t>
            </a:r>
            <a:r>
              <a:rPr lang="en-US" sz="1600" dirty="0"/>
              <a:t>( threads torn, threads retracted in cervical canal or in the uterus ,  embedded , perforation ,</a:t>
            </a:r>
            <a:r>
              <a:rPr lang="en-US" sz="1600" dirty="0" err="1"/>
              <a:t>migeration</a:t>
            </a:r>
            <a:r>
              <a:rPr lang="en-US" sz="1600" dirty="0"/>
              <a:t> ,  expulsion </a:t>
            </a:r>
            <a:r>
              <a:rPr lang="en-US" sz="1600" dirty="0" smtClean="0"/>
              <a:t>)</a:t>
            </a:r>
            <a:endParaRPr lang="en-US" dirty="0" smtClean="0"/>
          </a:p>
          <a:p>
            <a:r>
              <a:rPr lang="en-US" dirty="0" smtClean="0"/>
              <a:t>Infertility</a:t>
            </a:r>
          </a:p>
          <a:p>
            <a:r>
              <a:rPr lang="en-US" sz="2900" dirty="0" smtClean="0"/>
              <a:t>IUD </a:t>
            </a:r>
            <a:r>
              <a:rPr lang="en-US" sz="2900" dirty="0" err="1" smtClean="0"/>
              <a:t>Retension</a:t>
            </a:r>
            <a:r>
              <a:rPr lang="en-US" sz="2900" dirty="0" smtClean="0"/>
              <a:t> </a:t>
            </a:r>
            <a:r>
              <a:rPr lang="en-US" sz="1700" dirty="0"/>
              <a:t>a retained </a:t>
            </a:r>
            <a:r>
              <a:rPr lang="en-US" sz="1700" dirty="0" err="1" smtClean="0"/>
              <a:t>IUDor</a:t>
            </a:r>
            <a:r>
              <a:rPr lang="en-US" sz="1700" dirty="0" smtClean="0"/>
              <a:t> a fragment of IUD </a:t>
            </a:r>
            <a:r>
              <a:rPr lang="en-US" sz="1700" dirty="0"/>
              <a:t>is an unusual cause of PMB. Physicians should include a retained IUD </a:t>
            </a:r>
            <a:r>
              <a:rPr lang="en-US" sz="1700" dirty="0" err="1" smtClean="0"/>
              <a:t>inthe</a:t>
            </a:r>
            <a:r>
              <a:rPr lang="en-US" sz="1700" dirty="0" smtClean="0"/>
              <a:t> </a:t>
            </a:r>
            <a:r>
              <a:rPr lang="en-US" sz="1700" dirty="0"/>
              <a:t>differential diagnosis of PMB and should use </a:t>
            </a:r>
            <a:r>
              <a:rPr lang="en-US" sz="1700" dirty="0" err="1"/>
              <a:t>hys-teroscopy</a:t>
            </a:r>
            <a:r>
              <a:rPr lang="en-US" sz="1700" dirty="0"/>
              <a:t> to exam the uterine cavity</a:t>
            </a:r>
            <a:endParaRPr lang="en-US" sz="2900" dirty="0"/>
          </a:p>
          <a:p>
            <a:r>
              <a:rPr lang="en-US" sz="2900" dirty="0"/>
              <a:t>IUD </a:t>
            </a:r>
            <a:r>
              <a:rPr lang="en-US" sz="2900" dirty="0" smtClean="0"/>
              <a:t>fragmentation </a:t>
            </a:r>
            <a:r>
              <a:rPr lang="en-US" sz="1800" dirty="0" smtClean="0"/>
              <a:t>IUDs may, rarely, be broken during expulsion or removal, including embedded retrieval strings </a:t>
            </a:r>
          </a:p>
          <a:p>
            <a:r>
              <a:rPr lang="en-US" dirty="0" smtClean="0"/>
              <a:t>Calcification</a:t>
            </a:r>
            <a:endParaRPr lang="en-US" sz="5800" dirty="0" smtClean="0"/>
          </a:p>
          <a:p>
            <a:r>
              <a:rPr lang="en-US" sz="2900" dirty="0" smtClean="0"/>
              <a:t>Wilson’s Disease </a:t>
            </a:r>
            <a:r>
              <a:rPr lang="en-US" sz="1800" dirty="0" smtClean="0"/>
              <a:t>Theoretically, </a:t>
            </a:r>
            <a:r>
              <a:rPr lang="en-US" sz="1800" dirty="0" err="1" smtClean="0"/>
              <a:t>ParaGard</a:t>
            </a:r>
            <a:r>
              <a:rPr lang="en-US" sz="1800" dirty="0" smtClean="0"/>
              <a:t>® can exacerbate Wilson’s disease, a rare genetic disease affecting copper excretion.</a:t>
            </a:r>
          </a:p>
          <a:p>
            <a:r>
              <a:rPr lang="en-US" sz="2900" dirty="0" smtClean="0"/>
              <a:t>Rarely</a:t>
            </a:r>
            <a:r>
              <a:rPr lang="en-US" sz="4400" dirty="0" smtClean="0"/>
              <a:t> </a:t>
            </a:r>
            <a:r>
              <a:rPr lang="en-US" sz="3600" dirty="0" smtClean="0"/>
              <a:t>a </a:t>
            </a:r>
            <a:r>
              <a:rPr lang="en-US" sz="3400" dirty="0"/>
              <a:t>vasovagal </a:t>
            </a:r>
            <a:r>
              <a:rPr lang="en-US" sz="2900" dirty="0"/>
              <a:t>episode </a:t>
            </a:r>
            <a:r>
              <a:rPr lang="en-US" sz="2500" dirty="0"/>
              <a:t>as a result of cervical or uterine manipulation.</a:t>
            </a:r>
            <a:endParaRPr lang="en-US" sz="3800" dirty="0" smtClean="0"/>
          </a:p>
          <a:p>
            <a:endParaRPr lang="en-US" sz="7300" dirty="0"/>
          </a:p>
          <a:p>
            <a:endParaRPr lang="en-US" sz="29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6700" y="3048000"/>
            <a:ext cx="1257300" cy="914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700" y="2209800"/>
            <a:ext cx="1257300" cy="914400"/>
          </a:xfrm>
          <a:prstGeom prst="rect">
            <a:avLst/>
          </a:prstGeom>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6700" y="1066800"/>
            <a:ext cx="1257300" cy="914400"/>
          </a:xfrm>
          <a:prstGeom prst="rect">
            <a:avLst/>
          </a:prstGeom>
        </p:spPr>
      </p:pic>
    </p:spTree>
    <p:extLst>
      <p:ext uri="{BB962C8B-B14F-4D97-AF65-F5344CB8AC3E}">
        <p14:creationId xmlns:p14="http://schemas.microsoft.com/office/powerpoint/2010/main" val="398048311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274638"/>
            <a:ext cx="6172200" cy="639762"/>
          </a:xfrm>
        </p:spPr>
        <p:txBody>
          <a:bodyPr>
            <a:normAutofit fontScale="90000"/>
          </a:bodyPr>
          <a:lstStyle/>
          <a:p>
            <a:pPr algn="ctr"/>
            <a:r>
              <a:rPr lang="en-US" dirty="0" smtClean="0"/>
              <a:t>Complications Depend on</a:t>
            </a:r>
            <a:endParaRPr lang="en-US" dirty="0"/>
          </a:p>
        </p:txBody>
      </p:sp>
      <p:sp>
        <p:nvSpPr>
          <p:cNvPr id="3" name="Content Placeholder 2"/>
          <p:cNvSpPr>
            <a:spLocks noGrp="1"/>
          </p:cNvSpPr>
          <p:nvPr>
            <p:ph idx="1"/>
          </p:nvPr>
        </p:nvSpPr>
        <p:spPr>
          <a:xfrm>
            <a:off x="457200" y="914400"/>
            <a:ext cx="8077200" cy="5715000"/>
          </a:xfrm>
        </p:spPr>
        <p:txBody>
          <a:bodyPr>
            <a:normAutofit fontScale="70000" lnSpcReduction="20000"/>
          </a:bodyPr>
          <a:lstStyle/>
          <a:p>
            <a:r>
              <a:rPr lang="en-US" sz="2600" dirty="0" err="1" smtClean="0">
                <a:solidFill>
                  <a:srgbClr val="FF0000"/>
                </a:solidFill>
              </a:rPr>
              <a:t>Iucd</a:t>
            </a:r>
            <a:endParaRPr lang="en-US" sz="2600" dirty="0">
              <a:solidFill>
                <a:srgbClr val="FF0000"/>
              </a:solidFill>
            </a:endParaRPr>
          </a:p>
          <a:p>
            <a:pPr>
              <a:buNone/>
            </a:pPr>
            <a:r>
              <a:rPr lang="en-US" sz="2600" dirty="0" smtClean="0">
                <a:solidFill>
                  <a:schemeClr val="tx2">
                    <a:lumMod val="75000"/>
                  </a:schemeClr>
                </a:solidFill>
              </a:rPr>
              <a:t>      - Size </a:t>
            </a:r>
            <a:r>
              <a:rPr lang="en-US" sz="2600" dirty="0">
                <a:solidFill>
                  <a:schemeClr val="tx2">
                    <a:lumMod val="75000"/>
                  </a:schemeClr>
                </a:solidFill>
              </a:rPr>
              <a:t>of </a:t>
            </a:r>
            <a:r>
              <a:rPr lang="en-US" sz="2600" dirty="0" err="1">
                <a:solidFill>
                  <a:schemeClr val="tx2">
                    <a:lumMod val="75000"/>
                  </a:schemeClr>
                </a:solidFill>
              </a:rPr>
              <a:t>iucd</a:t>
            </a:r>
            <a:r>
              <a:rPr lang="en-US" sz="2600" dirty="0">
                <a:solidFill>
                  <a:schemeClr val="tx2">
                    <a:lumMod val="75000"/>
                  </a:schemeClr>
                </a:solidFill>
              </a:rPr>
              <a:t> ( longitudinal , width )</a:t>
            </a:r>
            <a:r>
              <a:rPr lang="en-US" sz="2600" dirty="0"/>
              <a:t> – </a:t>
            </a:r>
            <a:r>
              <a:rPr lang="en-US" sz="1300" dirty="0"/>
              <a:t>decrease size ---decrease bleeding , colic</a:t>
            </a:r>
          </a:p>
          <a:p>
            <a:pPr>
              <a:buNone/>
            </a:pPr>
            <a:r>
              <a:rPr lang="en-US" sz="2600" dirty="0" smtClean="0">
                <a:solidFill>
                  <a:schemeClr val="tx2">
                    <a:lumMod val="75000"/>
                  </a:schemeClr>
                </a:solidFill>
              </a:rPr>
              <a:t>      - Shape </a:t>
            </a:r>
            <a:r>
              <a:rPr lang="en-US" sz="2600" dirty="0">
                <a:solidFill>
                  <a:schemeClr val="tx2">
                    <a:lumMod val="75000"/>
                  </a:schemeClr>
                </a:solidFill>
              </a:rPr>
              <a:t>of </a:t>
            </a:r>
            <a:r>
              <a:rPr lang="en-US" sz="2600" dirty="0" err="1">
                <a:solidFill>
                  <a:schemeClr val="tx2">
                    <a:lumMod val="75000"/>
                  </a:schemeClr>
                </a:solidFill>
              </a:rPr>
              <a:t>iucd</a:t>
            </a:r>
            <a:r>
              <a:rPr lang="en-US" dirty="0">
                <a:solidFill>
                  <a:schemeClr val="tx2">
                    <a:lumMod val="75000"/>
                  </a:schemeClr>
                </a:solidFill>
              </a:rPr>
              <a:t>:</a:t>
            </a:r>
            <a:r>
              <a:rPr lang="ar-EG" dirty="0">
                <a:solidFill>
                  <a:schemeClr val="tx2">
                    <a:lumMod val="75000"/>
                  </a:schemeClr>
                </a:solidFill>
              </a:rPr>
              <a:t> </a:t>
            </a:r>
            <a:r>
              <a:rPr lang="en-US" sz="1300" dirty="0"/>
              <a:t>Frameless IUDs </a:t>
            </a:r>
            <a:r>
              <a:rPr lang="en-US" sz="1300" dirty="0">
                <a:hlinkClick r:id="rId2"/>
              </a:rPr>
              <a:t>(</a:t>
            </a:r>
            <a:r>
              <a:rPr lang="en-US" sz="1300" dirty="0" err="1">
                <a:hlinkClick r:id="rId2"/>
              </a:rPr>
              <a:t>GyneFix</a:t>
            </a:r>
            <a:r>
              <a:rPr lang="en-US" sz="1300" dirty="0">
                <a:hlinkClick r:id="rId2"/>
              </a:rPr>
              <a:t>) </a:t>
            </a:r>
            <a:r>
              <a:rPr lang="en-US" sz="1300" dirty="0"/>
              <a:t>  and Ball  IUCDs  hold promise as no considerations of uterine width or shape is   necessary</a:t>
            </a:r>
          </a:p>
          <a:p>
            <a:pPr marL="0" indent="0">
              <a:buNone/>
            </a:pPr>
            <a:r>
              <a:rPr lang="en-US" sz="1300" dirty="0"/>
              <a:t>                                                                   : </a:t>
            </a:r>
            <a:r>
              <a:rPr lang="en-US" sz="1200" dirty="0"/>
              <a:t>framed devices, provided with shortened transverse arm and IUDs which adapt to the width of the uterus,</a:t>
            </a:r>
            <a:r>
              <a:rPr lang="en-US" sz="1300" dirty="0"/>
              <a:t> </a:t>
            </a:r>
          </a:p>
          <a:p>
            <a:pPr>
              <a:buNone/>
            </a:pPr>
            <a:r>
              <a:rPr lang="en-US" sz="2600" dirty="0" smtClean="0">
                <a:solidFill>
                  <a:schemeClr val="tx2">
                    <a:lumMod val="75000"/>
                  </a:schemeClr>
                </a:solidFill>
              </a:rPr>
              <a:t>      - Material </a:t>
            </a:r>
            <a:r>
              <a:rPr lang="en-US" sz="2600" dirty="0">
                <a:solidFill>
                  <a:schemeClr val="tx2">
                    <a:lumMod val="75000"/>
                  </a:schemeClr>
                </a:solidFill>
              </a:rPr>
              <a:t>of </a:t>
            </a:r>
            <a:r>
              <a:rPr lang="en-US" sz="2600" dirty="0" err="1">
                <a:solidFill>
                  <a:schemeClr val="tx2">
                    <a:lumMod val="75000"/>
                  </a:schemeClr>
                </a:solidFill>
              </a:rPr>
              <a:t>iucd</a:t>
            </a:r>
            <a:r>
              <a:rPr lang="en-US" sz="2600" dirty="0">
                <a:solidFill>
                  <a:schemeClr val="tx2">
                    <a:lumMod val="75000"/>
                  </a:schemeClr>
                </a:solidFill>
              </a:rPr>
              <a:t> </a:t>
            </a:r>
            <a:r>
              <a:rPr lang="en-US" sz="2600" dirty="0" smtClean="0"/>
              <a:t>: </a:t>
            </a:r>
            <a:r>
              <a:rPr lang="en-US" sz="1300" dirty="0" smtClean="0"/>
              <a:t>Addition </a:t>
            </a:r>
            <a:r>
              <a:rPr lang="en-US" sz="1300" dirty="0"/>
              <a:t>of copper to inert devices seemed to slightly improve the bleeding </a:t>
            </a:r>
          </a:p>
          <a:p>
            <a:pPr marL="0" indent="0" algn="ctr">
              <a:buNone/>
            </a:pPr>
            <a:r>
              <a:rPr lang="en-US" sz="1300" dirty="0"/>
              <a:t>                                                                            :  Hormone-releasing devices appear to reduce the amount of bleeding significantly but a     post-insertion phase of irregular spotting is a common </a:t>
            </a:r>
            <a:r>
              <a:rPr lang="en-US" sz="1300" dirty="0" smtClean="0"/>
              <a:t>complaint</a:t>
            </a:r>
          </a:p>
          <a:p>
            <a:pPr marL="0" indent="0">
              <a:buNone/>
            </a:pPr>
            <a:r>
              <a:rPr lang="en-US" sz="2600" dirty="0" smtClean="0">
                <a:solidFill>
                  <a:schemeClr val="tx2">
                    <a:lumMod val="75000"/>
                  </a:schemeClr>
                </a:solidFill>
              </a:rPr>
              <a:t>      - </a:t>
            </a:r>
            <a:r>
              <a:rPr lang="en-US" sz="2600" dirty="0" err="1" smtClean="0">
                <a:solidFill>
                  <a:schemeClr val="tx2">
                    <a:lumMod val="75000"/>
                  </a:schemeClr>
                </a:solidFill>
              </a:rPr>
              <a:t>Flexability</a:t>
            </a:r>
            <a:r>
              <a:rPr lang="en-US" sz="2600" dirty="0" smtClean="0">
                <a:solidFill>
                  <a:schemeClr val="tx2">
                    <a:lumMod val="75000"/>
                  </a:schemeClr>
                </a:solidFill>
              </a:rPr>
              <a:t> of </a:t>
            </a:r>
            <a:r>
              <a:rPr lang="en-US" sz="2600" dirty="0" err="1" smtClean="0">
                <a:solidFill>
                  <a:schemeClr val="tx2">
                    <a:lumMod val="75000"/>
                  </a:schemeClr>
                </a:solidFill>
              </a:rPr>
              <a:t>iucd</a:t>
            </a:r>
            <a:endParaRPr lang="en-US" sz="2600" dirty="0">
              <a:solidFill>
                <a:schemeClr val="tx2">
                  <a:lumMod val="75000"/>
                </a:schemeClr>
              </a:solidFill>
            </a:endParaRPr>
          </a:p>
          <a:p>
            <a:r>
              <a:rPr lang="en-US" sz="2400" dirty="0">
                <a:solidFill>
                  <a:srgbClr val="FF0000"/>
                </a:solidFill>
              </a:rPr>
              <a:t>Doctor</a:t>
            </a:r>
            <a:endParaRPr lang="en-US" sz="2600" dirty="0">
              <a:solidFill>
                <a:srgbClr val="FF0000"/>
              </a:solidFill>
            </a:endParaRPr>
          </a:p>
          <a:p>
            <a:pPr>
              <a:buNone/>
            </a:pPr>
            <a:r>
              <a:rPr lang="en-US" sz="2600" dirty="0" smtClean="0">
                <a:solidFill>
                  <a:schemeClr val="tx2">
                    <a:lumMod val="75000"/>
                  </a:schemeClr>
                </a:solidFill>
              </a:rPr>
              <a:t>      - Trained </a:t>
            </a:r>
            <a:r>
              <a:rPr lang="en-US" sz="2600" dirty="0">
                <a:solidFill>
                  <a:schemeClr val="tx2">
                    <a:lumMod val="75000"/>
                  </a:schemeClr>
                </a:solidFill>
              </a:rPr>
              <a:t>:</a:t>
            </a:r>
            <a:r>
              <a:rPr lang="en-US" sz="2600" dirty="0"/>
              <a:t> </a:t>
            </a:r>
            <a:r>
              <a:rPr lang="en-US" sz="1700" dirty="0"/>
              <a:t>Proper insertion</a:t>
            </a:r>
            <a:endParaRPr lang="en-US" sz="2600" dirty="0"/>
          </a:p>
          <a:p>
            <a:pPr>
              <a:buNone/>
            </a:pPr>
            <a:r>
              <a:rPr lang="en-US" sz="2600" dirty="0" smtClean="0">
                <a:solidFill>
                  <a:schemeClr val="tx2">
                    <a:lumMod val="75000"/>
                  </a:schemeClr>
                </a:solidFill>
              </a:rPr>
              <a:t>      - Apply </a:t>
            </a:r>
            <a:r>
              <a:rPr lang="en-US" sz="2600" dirty="0">
                <a:solidFill>
                  <a:schemeClr val="tx2">
                    <a:lumMod val="75000"/>
                  </a:schemeClr>
                </a:solidFill>
              </a:rPr>
              <a:t>Infection </a:t>
            </a:r>
            <a:r>
              <a:rPr lang="en-US" sz="2600" dirty="0" smtClean="0">
                <a:solidFill>
                  <a:schemeClr val="tx2">
                    <a:lumMod val="75000"/>
                  </a:schemeClr>
                </a:solidFill>
              </a:rPr>
              <a:t>control</a:t>
            </a:r>
          </a:p>
          <a:p>
            <a:pPr marL="0" indent="0">
              <a:buNone/>
            </a:pPr>
            <a:r>
              <a:rPr lang="en-US" sz="2600" dirty="0" smtClean="0">
                <a:solidFill>
                  <a:schemeClr val="tx2">
                    <a:lumMod val="75000"/>
                  </a:schemeClr>
                </a:solidFill>
              </a:rPr>
              <a:t>      - Time Of Insertion : </a:t>
            </a:r>
            <a:r>
              <a:rPr lang="en-US" sz="1700" dirty="0">
                <a:solidFill>
                  <a:schemeClr val="bg1">
                    <a:lumMod val="65000"/>
                  </a:schemeClr>
                </a:solidFill>
              </a:rPr>
              <a:t>during the </a:t>
            </a:r>
            <a:r>
              <a:rPr lang="en-US" sz="1700" dirty="0" smtClean="0">
                <a:solidFill>
                  <a:schemeClr val="bg1">
                    <a:lumMod val="65000"/>
                  </a:schemeClr>
                </a:solidFill>
              </a:rPr>
              <a:t>first half </a:t>
            </a:r>
            <a:r>
              <a:rPr lang="en-US" sz="1700" dirty="0">
                <a:solidFill>
                  <a:schemeClr val="bg1">
                    <a:lumMod val="65000"/>
                  </a:schemeClr>
                </a:solidFill>
              </a:rPr>
              <a:t>of the cycle</a:t>
            </a:r>
            <a:r>
              <a:rPr lang="en-US" sz="1700" dirty="0"/>
              <a:t>: pregnancy is almost definitely ruled </a:t>
            </a:r>
            <a:r>
              <a:rPr lang="en-US" sz="1700" dirty="0" smtClean="0"/>
              <a:t>out</a:t>
            </a:r>
            <a:r>
              <a:rPr lang="en-US" sz="1700" dirty="0"/>
              <a:t> </a:t>
            </a:r>
            <a:r>
              <a:rPr lang="en-US" sz="1600" dirty="0" smtClean="0"/>
              <a:t>but </a:t>
            </a:r>
            <a:r>
              <a:rPr lang="en-US" sz="1700" dirty="0" smtClean="0"/>
              <a:t> pain and increased bleeding  within </a:t>
            </a:r>
            <a:r>
              <a:rPr lang="en-US" sz="1700" dirty="0"/>
              <a:t>the first two months</a:t>
            </a:r>
            <a:r>
              <a:rPr lang="en-US" sz="2000" dirty="0"/>
              <a:t> </a:t>
            </a:r>
            <a:r>
              <a:rPr lang="en-US" sz="2000" dirty="0" smtClean="0"/>
              <a:t>,</a:t>
            </a:r>
            <a:r>
              <a:rPr lang="en-US" sz="1600" dirty="0"/>
              <a:t> </a:t>
            </a:r>
            <a:r>
              <a:rPr lang="en-US" sz="1600" dirty="0">
                <a:solidFill>
                  <a:schemeClr val="bg1">
                    <a:lumMod val="65000"/>
                  </a:schemeClr>
                </a:solidFill>
              </a:rPr>
              <a:t>during the second half of the cycle,</a:t>
            </a:r>
            <a:r>
              <a:rPr lang="en-US" sz="1600" dirty="0"/>
              <a:t> </a:t>
            </a:r>
            <a:r>
              <a:rPr lang="en-US" sz="1600" dirty="0" smtClean="0"/>
              <a:t>: insertion </a:t>
            </a:r>
            <a:r>
              <a:rPr lang="en-US" sz="1600" dirty="0"/>
              <a:t>is thought to be </a:t>
            </a:r>
            <a:r>
              <a:rPr lang="en-US" sz="1600" dirty="0" smtClean="0"/>
              <a:t>easier because </a:t>
            </a:r>
            <a:r>
              <a:rPr lang="en-US" sz="1600" dirty="0"/>
              <a:t>the cervical opening is more </a:t>
            </a:r>
            <a:r>
              <a:rPr lang="en-US" sz="1600" dirty="0" smtClean="0"/>
              <a:t>accessible with </a:t>
            </a:r>
            <a:r>
              <a:rPr lang="en-US" sz="1600" dirty="0"/>
              <a:t>the less the risk of </a:t>
            </a:r>
            <a:r>
              <a:rPr lang="en-US" sz="1600" dirty="0" smtClean="0"/>
              <a:t>expulsion and lower risk of infection</a:t>
            </a:r>
            <a:endParaRPr lang="en-US" sz="2000" dirty="0"/>
          </a:p>
          <a:p>
            <a:pPr marL="0" indent="0">
              <a:buNone/>
            </a:pPr>
            <a:r>
              <a:rPr lang="en-US" sz="2600" dirty="0" smtClean="0">
                <a:solidFill>
                  <a:srgbClr val="C00000"/>
                </a:solidFill>
              </a:rPr>
              <a:t>.    Client</a:t>
            </a:r>
            <a:endParaRPr lang="en-US" sz="2600" dirty="0"/>
          </a:p>
          <a:p>
            <a:pPr>
              <a:buNone/>
            </a:pPr>
            <a:r>
              <a:rPr lang="en-US" sz="2600" dirty="0" smtClean="0">
                <a:solidFill>
                  <a:schemeClr val="tx2">
                    <a:lumMod val="75000"/>
                  </a:schemeClr>
                </a:solidFill>
              </a:rPr>
              <a:t>      - Age</a:t>
            </a:r>
          </a:p>
          <a:p>
            <a:pPr>
              <a:buNone/>
            </a:pPr>
            <a:r>
              <a:rPr lang="en-US" sz="2600" dirty="0" smtClean="0">
                <a:solidFill>
                  <a:schemeClr val="tx2">
                    <a:lumMod val="75000"/>
                  </a:schemeClr>
                </a:solidFill>
              </a:rPr>
              <a:t>      </a:t>
            </a:r>
            <a:r>
              <a:rPr lang="en-US" sz="2600" smtClean="0">
                <a:solidFill>
                  <a:schemeClr val="tx2">
                    <a:lumMod val="75000"/>
                  </a:schemeClr>
                </a:solidFill>
              </a:rPr>
              <a:t>- Parity</a:t>
            </a:r>
            <a:endParaRPr lang="en-US" sz="2600" dirty="0">
              <a:solidFill>
                <a:schemeClr val="tx2">
                  <a:lumMod val="75000"/>
                </a:schemeClr>
              </a:solidFill>
            </a:endParaRPr>
          </a:p>
          <a:p>
            <a:pPr>
              <a:buNone/>
            </a:pPr>
            <a:r>
              <a:rPr lang="en-US" sz="2600" dirty="0" smtClean="0">
                <a:solidFill>
                  <a:schemeClr val="tx2">
                    <a:lumMod val="75000"/>
                  </a:schemeClr>
                </a:solidFill>
              </a:rPr>
              <a:t>      - Associated </a:t>
            </a:r>
            <a:r>
              <a:rPr lang="en-US" sz="2600" dirty="0">
                <a:solidFill>
                  <a:schemeClr val="tx2">
                    <a:lumMod val="75000"/>
                  </a:schemeClr>
                </a:solidFill>
              </a:rPr>
              <a:t>medical condition </a:t>
            </a:r>
            <a:r>
              <a:rPr lang="en-US" sz="2600" dirty="0"/>
              <a:t>( blood disease, , )</a:t>
            </a:r>
          </a:p>
          <a:p>
            <a:pPr>
              <a:buNone/>
            </a:pPr>
            <a:r>
              <a:rPr lang="en-US" sz="2600" dirty="0" smtClean="0">
                <a:solidFill>
                  <a:schemeClr val="tx2">
                    <a:lumMod val="75000"/>
                  </a:schemeClr>
                </a:solidFill>
              </a:rPr>
              <a:t>      - Uterine </a:t>
            </a:r>
            <a:r>
              <a:rPr lang="en-US" sz="2600" dirty="0">
                <a:solidFill>
                  <a:schemeClr val="tx2">
                    <a:lumMod val="75000"/>
                  </a:schemeClr>
                </a:solidFill>
              </a:rPr>
              <a:t>cavity shape </a:t>
            </a:r>
            <a:r>
              <a:rPr lang="en-US" sz="2600" dirty="0"/>
              <a:t>:</a:t>
            </a:r>
            <a:r>
              <a:rPr lang="en-US" sz="1400" dirty="0"/>
              <a:t>As uterine cavities differ considerably in size in all women, and the uterus changes in size         and volume during the menstrual cycle, it is unreasonable to expect one standard-sized IUD to fit uterine cavities with different sizes and volumes.</a:t>
            </a:r>
          </a:p>
          <a:p>
            <a:pPr>
              <a:buNone/>
            </a:pPr>
            <a:r>
              <a:rPr lang="en-US" sz="2600" dirty="0" smtClean="0">
                <a:solidFill>
                  <a:schemeClr val="tx2">
                    <a:lumMod val="75000"/>
                  </a:schemeClr>
                </a:solidFill>
              </a:rPr>
              <a:t>      - Direction </a:t>
            </a:r>
            <a:r>
              <a:rPr lang="en-US" sz="2600" dirty="0">
                <a:solidFill>
                  <a:schemeClr val="tx2">
                    <a:lumMod val="75000"/>
                  </a:schemeClr>
                </a:solidFill>
              </a:rPr>
              <a:t>of uterus</a:t>
            </a:r>
          </a:p>
          <a:p>
            <a:pPr>
              <a:buNone/>
            </a:pPr>
            <a:r>
              <a:rPr lang="en-US" dirty="0" smtClean="0">
                <a:solidFill>
                  <a:schemeClr val="tx2">
                    <a:lumMod val="75000"/>
                  </a:schemeClr>
                </a:solidFill>
              </a:rPr>
              <a:t>     - </a:t>
            </a:r>
            <a:r>
              <a:rPr lang="en-US" sz="3100" dirty="0" smtClean="0">
                <a:solidFill>
                  <a:schemeClr val="tx2">
                    <a:lumMod val="75000"/>
                  </a:schemeClr>
                </a:solidFill>
              </a:rPr>
              <a:t>Duration </a:t>
            </a:r>
            <a:r>
              <a:rPr lang="en-US" sz="3100" dirty="0">
                <a:solidFill>
                  <a:schemeClr val="tx2">
                    <a:lumMod val="75000"/>
                  </a:schemeClr>
                </a:solidFill>
              </a:rPr>
              <a:t>of use </a:t>
            </a:r>
            <a:r>
              <a:rPr lang="en-US" sz="1300" dirty="0"/>
              <a:t>: PID is also reported for women who use the device for more than 5 years.</a:t>
            </a:r>
          </a:p>
          <a:p>
            <a:pPr marL="0" indent="0" algn="ctr">
              <a:buNone/>
            </a:pPr>
            <a:r>
              <a:rPr lang="en-US" sz="1300" dirty="0"/>
              <a:t>                                                           :  the yeast organisms were more prevalent on the IUD tails than in the vaginal </a:t>
            </a:r>
            <a:r>
              <a:rPr lang="en-US" sz="1300" dirty="0" smtClean="0"/>
              <a:t>mucosa  </a:t>
            </a:r>
            <a:r>
              <a:rPr lang="en-US" sz="1300" dirty="0"/>
              <a:t>indicates that the IUD tail acts as a reservoir of infection</a:t>
            </a:r>
          </a:p>
          <a:p>
            <a:endParaRPr lang="en-US" dirty="0" smtClean="0"/>
          </a:p>
          <a:p>
            <a:endParaRPr lang="en-US" dirty="0" smtClean="0">
              <a:solidFill>
                <a:srgbClr val="FF0000"/>
              </a:solidFill>
            </a:endParaRPr>
          </a:p>
          <a:p>
            <a:endParaRPr lang="en-US" dirty="0"/>
          </a:p>
        </p:txBody>
      </p:sp>
      <p:pic>
        <p:nvPicPr>
          <p:cNvPr id="4" name="Picture 6" descr="D:\lectures  sources\iud during section\SS_BC101_IUD_new2015_4.jpg"/>
          <p:cNvPicPr>
            <a:picLocks noChangeAspect="1" noChangeArrowheads="1"/>
          </p:cNvPicPr>
          <p:nvPr/>
        </p:nvPicPr>
        <p:blipFill>
          <a:blip r:embed="rId3"/>
          <a:srcRect/>
          <a:stretch>
            <a:fillRect/>
          </a:stretch>
        </p:blipFill>
        <p:spPr bwMode="auto">
          <a:xfrm>
            <a:off x="6934200" y="2514600"/>
            <a:ext cx="2209800" cy="931863"/>
          </a:xfrm>
          <a:prstGeom prst="rect">
            <a:avLst/>
          </a:prstGeom>
          <a:noFill/>
          <a:ln w="9525">
            <a:noFill/>
            <a:miter lim="800000"/>
            <a:headEnd/>
            <a:tailEnd/>
          </a:ln>
        </p:spPr>
      </p:pic>
    </p:spTree>
    <p:extLst>
      <p:ext uri="{BB962C8B-B14F-4D97-AF65-F5344CB8AC3E}">
        <p14:creationId xmlns:p14="http://schemas.microsoft.com/office/powerpoint/2010/main" val="3380713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Imaging Of IUCD</a:t>
            </a:r>
            <a:endParaRPr lang="en-US" dirty="0"/>
          </a:p>
        </p:txBody>
      </p:sp>
      <p:sp>
        <p:nvSpPr>
          <p:cNvPr id="3" name="Content Placeholder 2"/>
          <p:cNvSpPr>
            <a:spLocks noGrp="1"/>
          </p:cNvSpPr>
          <p:nvPr>
            <p:ph idx="1"/>
          </p:nvPr>
        </p:nvSpPr>
        <p:spPr/>
        <p:txBody>
          <a:bodyPr/>
          <a:lstStyle/>
          <a:p>
            <a:r>
              <a:rPr lang="en-US" dirty="0" smtClean="0"/>
              <a:t>X-ray</a:t>
            </a:r>
          </a:p>
          <a:p>
            <a:r>
              <a:rPr lang="en-US" dirty="0" smtClean="0"/>
              <a:t>U/S</a:t>
            </a:r>
          </a:p>
          <a:p>
            <a:r>
              <a:rPr lang="en-US" dirty="0" smtClean="0"/>
              <a:t>CT</a:t>
            </a:r>
          </a:p>
          <a:p>
            <a:r>
              <a:rPr lang="en-US" dirty="0" smtClean="0"/>
              <a:t>MRI</a:t>
            </a:r>
            <a:endParaRPr lang="en-US" dirty="0"/>
          </a:p>
        </p:txBody>
      </p:sp>
    </p:spTree>
    <p:extLst>
      <p:ext uri="{BB962C8B-B14F-4D97-AF65-F5344CB8AC3E}">
        <p14:creationId xmlns:p14="http://schemas.microsoft.com/office/powerpoint/2010/main" val="3822562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197"/>
            <a:ext cx="8229600" cy="792162"/>
          </a:xfrm>
        </p:spPr>
        <p:txBody>
          <a:bodyPr/>
          <a:lstStyle/>
          <a:p>
            <a:pPr algn="ctr"/>
            <a:r>
              <a:rPr lang="en-US" dirty="0" smtClean="0"/>
              <a:t>X- Ray</a:t>
            </a:r>
            <a:endParaRPr lang="en-US" dirty="0"/>
          </a:p>
        </p:txBody>
      </p:sp>
      <p:sp>
        <p:nvSpPr>
          <p:cNvPr id="3" name="Content Placeholder 2"/>
          <p:cNvSpPr>
            <a:spLocks noGrp="1"/>
          </p:cNvSpPr>
          <p:nvPr>
            <p:ph idx="1"/>
          </p:nvPr>
        </p:nvSpPr>
        <p:spPr>
          <a:xfrm>
            <a:off x="138782" y="812634"/>
            <a:ext cx="8839200" cy="5135563"/>
          </a:xfrm>
        </p:spPr>
        <p:txBody>
          <a:bodyPr>
            <a:normAutofit/>
          </a:bodyPr>
          <a:lstStyle/>
          <a:p>
            <a:r>
              <a:rPr lang="en-US" sz="2800" dirty="0" smtClean="0"/>
              <a:t>When the IUD cannot be seen on pelvic ultrasonography, abdominal radiographs can be used to evaluate IUD positioning, as all IUDs are radiopaque. </a:t>
            </a:r>
          </a:p>
          <a:p>
            <a:r>
              <a:rPr lang="en-US" sz="2800" dirty="0" smtClean="0"/>
              <a:t>Positioning on an abdominal radiograph varies with normal uterine positions, but the IUD should be located upright </a:t>
            </a:r>
            <a:r>
              <a:rPr lang="en-US" sz="2800" dirty="0"/>
              <a:t>in the midline pelvis inferior to the pelvic brim, in the expected location of the </a:t>
            </a:r>
            <a:r>
              <a:rPr lang="en-US" sz="2800" dirty="0" smtClean="0"/>
              <a:t>uterus</a:t>
            </a:r>
          </a:p>
          <a:p>
            <a:r>
              <a:rPr lang="en-US" sz="1800" dirty="0"/>
              <a:t>Intrauterine displacement and embedment may have similar appearances at radiography</a:t>
            </a:r>
          </a:p>
          <a:p>
            <a:endParaRPr lang="en-US" sz="2800" dirty="0"/>
          </a:p>
        </p:txBody>
      </p:sp>
      <p:pic>
        <p:nvPicPr>
          <p:cNvPr id="4098" name="Picture 2"/>
          <p:cNvPicPr>
            <a:picLocks noChangeAspect="1" noChangeArrowheads="1"/>
          </p:cNvPicPr>
          <p:nvPr/>
        </p:nvPicPr>
        <p:blipFill>
          <a:blip r:embed="rId2"/>
          <a:srcRect/>
          <a:stretch>
            <a:fillRect/>
          </a:stretch>
        </p:blipFill>
        <p:spPr bwMode="auto">
          <a:xfrm>
            <a:off x="0" y="4741012"/>
            <a:ext cx="2663588" cy="2116988"/>
          </a:xfrm>
          <a:prstGeom prst="rect">
            <a:avLst/>
          </a:prstGeom>
          <a:noFill/>
          <a:ln w="9525">
            <a:noFill/>
            <a:miter lim="800000"/>
            <a:headEnd/>
            <a:tailEnd/>
          </a:ln>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4439389"/>
            <a:ext cx="3120788" cy="2418611"/>
          </a:xfrm>
          <a:prstGeom prst="rect">
            <a:avLst/>
          </a:prstGeom>
        </p:spPr>
      </p:pic>
      <p:pic>
        <p:nvPicPr>
          <p:cNvPr id="1026" name="Picture 2" descr="C:\Documents and Settings\mmhennawy\Desktop\4370acc9ae691ea350ee22c52a7c4d_jumbo.jpeg"/>
          <p:cNvPicPr>
            <a:picLocks noChangeAspect="1" noChangeArrowheads="1"/>
          </p:cNvPicPr>
          <p:nvPr/>
        </p:nvPicPr>
        <p:blipFill>
          <a:blip r:embed="rId4" cstate="print"/>
          <a:srcRect/>
          <a:stretch>
            <a:fillRect/>
          </a:stretch>
        </p:blipFill>
        <p:spPr bwMode="auto">
          <a:xfrm>
            <a:off x="2895600" y="4572000"/>
            <a:ext cx="2057400" cy="2286000"/>
          </a:xfrm>
          <a:prstGeom prst="rect">
            <a:avLst/>
          </a:prstGeom>
          <a:noFill/>
        </p:spPr>
      </p:pic>
    </p:spTree>
    <p:extLst>
      <p:ext uri="{BB962C8B-B14F-4D97-AF65-F5344CB8AC3E}">
        <p14:creationId xmlns:p14="http://schemas.microsoft.com/office/powerpoint/2010/main" val="31772654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0"/>
            <a:ext cx="5334000" cy="715962"/>
          </a:xfrm>
        </p:spPr>
        <p:txBody>
          <a:bodyPr>
            <a:normAutofit fontScale="90000"/>
          </a:bodyPr>
          <a:lstStyle/>
          <a:p>
            <a:r>
              <a:rPr lang="en-US" dirty="0" smtClean="0"/>
              <a:t>U/S</a:t>
            </a:r>
            <a:endParaRPr lang="en-US" dirty="0"/>
          </a:p>
        </p:txBody>
      </p:sp>
      <p:sp>
        <p:nvSpPr>
          <p:cNvPr id="3" name="Content Placeholder 2"/>
          <p:cNvSpPr>
            <a:spLocks noGrp="1"/>
          </p:cNvSpPr>
          <p:nvPr>
            <p:ph idx="1"/>
          </p:nvPr>
        </p:nvSpPr>
        <p:spPr>
          <a:xfrm>
            <a:off x="95250" y="533684"/>
            <a:ext cx="6991350" cy="6171916"/>
          </a:xfrm>
        </p:spPr>
        <p:txBody>
          <a:bodyPr>
            <a:noAutofit/>
          </a:bodyPr>
          <a:lstStyle/>
          <a:p>
            <a:r>
              <a:rPr lang="en-US" sz="1600" dirty="0" smtClean="0">
                <a:solidFill>
                  <a:srgbClr val="FF0000"/>
                </a:solidFill>
              </a:rPr>
              <a:t>Ultrasound ( Abdominal or Vaginal)</a:t>
            </a:r>
          </a:p>
          <a:p>
            <a:r>
              <a:rPr lang="en-US" sz="2800" dirty="0" smtClean="0"/>
              <a:t>ultrasound is the preferred modality in assessing an IUCD.</a:t>
            </a:r>
          </a:p>
          <a:p>
            <a:r>
              <a:rPr lang="en-US" sz="2800" dirty="0" smtClean="0"/>
              <a:t>Properly placed IUCD may be </a:t>
            </a:r>
            <a:r>
              <a:rPr lang="en-US" sz="2800" dirty="0" err="1" smtClean="0"/>
              <a:t>visualised</a:t>
            </a:r>
            <a:r>
              <a:rPr lang="en-US" sz="2800" dirty="0" smtClean="0"/>
              <a:t> as a straight </a:t>
            </a:r>
            <a:r>
              <a:rPr lang="en-US" sz="2800" dirty="0" err="1" smtClean="0"/>
              <a:t>hyperechoic</a:t>
            </a:r>
            <a:r>
              <a:rPr lang="en-US" sz="2800" dirty="0" smtClean="0"/>
              <a:t> linear structure in the endometrial canal of the uterus and The side-arms that form the “T” are </a:t>
            </a:r>
            <a:r>
              <a:rPr lang="en-US" sz="2800" dirty="0" err="1" smtClean="0"/>
              <a:t>echogenic</a:t>
            </a:r>
            <a:r>
              <a:rPr lang="en-US" sz="2800" dirty="0" smtClean="0"/>
              <a:t> with copper devices (the </a:t>
            </a:r>
            <a:r>
              <a:rPr lang="en-US" sz="2800" dirty="0" err="1" smtClean="0"/>
              <a:t>Paraguard</a:t>
            </a:r>
            <a:r>
              <a:rPr lang="en-US" sz="2800" dirty="0" smtClean="0"/>
              <a:t>) but less visible on the </a:t>
            </a:r>
            <a:r>
              <a:rPr lang="en-US" sz="2800" dirty="0" err="1" smtClean="0"/>
              <a:t>levonorgestrel</a:t>
            </a:r>
            <a:r>
              <a:rPr lang="en-US" sz="2800" dirty="0" smtClean="0"/>
              <a:t>-releasing device (the </a:t>
            </a:r>
            <a:r>
              <a:rPr lang="en-US" sz="2800" dirty="0" err="1" smtClean="0"/>
              <a:t>Mirena</a:t>
            </a:r>
            <a:r>
              <a:rPr lang="en-US" sz="2800" dirty="0" smtClean="0"/>
              <a:t>) often causes posterior acoustic shadowing..</a:t>
            </a:r>
          </a:p>
          <a:p>
            <a:r>
              <a:rPr lang="en-US" sz="2800" dirty="0" smtClean="0">
                <a:solidFill>
                  <a:srgbClr val="FF0000"/>
                </a:solidFill>
              </a:rPr>
              <a:t>3D ultrasound</a:t>
            </a:r>
          </a:p>
          <a:p>
            <a:pPr marL="0" indent="0">
              <a:buNone/>
            </a:pPr>
            <a:r>
              <a:rPr lang="en-US" sz="2800" dirty="0" smtClean="0">
                <a:solidFill>
                  <a:srgbClr val="FF0000"/>
                </a:solidFill>
              </a:rPr>
              <a:t>    </a:t>
            </a:r>
            <a:r>
              <a:rPr lang="en-US" sz="2800" dirty="0" smtClean="0"/>
              <a:t>may be useful to help </a:t>
            </a:r>
            <a:r>
              <a:rPr lang="en-US" sz="2800" dirty="0" err="1" smtClean="0"/>
              <a:t>visualise</a:t>
            </a:r>
            <a:r>
              <a:rPr lang="en-US" sz="2800" dirty="0" smtClean="0"/>
              <a:t> the IUCD location (especially with </a:t>
            </a:r>
            <a:r>
              <a:rPr lang="en-US" sz="2800" dirty="0" err="1" smtClean="0"/>
              <a:t>serpiginous</a:t>
            </a:r>
            <a:r>
              <a:rPr lang="en-US" sz="2800" dirty="0" smtClean="0"/>
              <a:t> IUCDs</a:t>
            </a:r>
            <a:endParaRPr lang="en-US" sz="2800" dirty="0"/>
          </a:p>
        </p:txBody>
      </p:sp>
      <p:pic>
        <p:nvPicPr>
          <p:cNvPr id="1026" name="Picture 2" descr="C:\Documents and Settings\mmhennawy\Desktop\ddd.JPG"/>
          <p:cNvPicPr>
            <a:picLocks noChangeAspect="1" noChangeArrowheads="1"/>
          </p:cNvPicPr>
          <p:nvPr/>
        </p:nvPicPr>
        <p:blipFill>
          <a:blip r:embed="rId2"/>
          <a:srcRect/>
          <a:stretch>
            <a:fillRect/>
          </a:stretch>
        </p:blipFill>
        <p:spPr bwMode="auto">
          <a:xfrm>
            <a:off x="7200900" y="514350"/>
            <a:ext cx="1943100" cy="6343650"/>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457200"/>
            <a:ext cx="6858000" cy="6019800"/>
          </a:xfrm>
        </p:spPr>
        <p:txBody>
          <a:bodyPr>
            <a:normAutofit fontScale="70000" lnSpcReduction="20000"/>
          </a:bodyPr>
          <a:lstStyle/>
          <a:p>
            <a:r>
              <a:rPr lang="en-US" dirty="0" smtClean="0">
                <a:solidFill>
                  <a:schemeClr val="accent1">
                    <a:lumMod val="75000"/>
                  </a:schemeClr>
                </a:solidFill>
              </a:rPr>
              <a:t>1 -the distance IUD-</a:t>
            </a:r>
            <a:r>
              <a:rPr lang="en-US" dirty="0" err="1" smtClean="0">
                <a:solidFill>
                  <a:schemeClr val="accent1">
                    <a:lumMod val="75000"/>
                  </a:schemeClr>
                </a:solidFill>
              </a:rPr>
              <a:t>endometrium</a:t>
            </a:r>
            <a:r>
              <a:rPr lang="en-US" dirty="0" smtClean="0">
                <a:solidFill>
                  <a:schemeClr val="accent1">
                    <a:lumMod val="75000"/>
                  </a:schemeClr>
                </a:solidFill>
              </a:rPr>
              <a:t>, IUD-</a:t>
            </a:r>
            <a:r>
              <a:rPr lang="en-US" dirty="0" err="1" smtClean="0">
                <a:solidFill>
                  <a:schemeClr val="accent1">
                    <a:lumMod val="75000"/>
                  </a:schemeClr>
                </a:solidFill>
              </a:rPr>
              <a:t>myometrium</a:t>
            </a:r>
            <a:r>
              <a:rPr lang="en-US" dirty="0" smtClean="0">
                <a:solidFill>
                  <a:schemeClr val="accent1">
                    <a:lumMod val="75000"/>
                  </a:schemeClr>
                </a:solidFill>
              </a:rPr>
              <a:t>, and IUD-</a:t>
            </a:r>
            <a:r>
              <a:rPr lang="en-US" dirty="0" err="1" smtClean="0">
                <a:solidFill>
                  <a:schemeClr val="accent1">
                    <a:lumMod val="75000"/>
                  </a:schemeClr>
                </a:solidFill>
              </a:rPr>
              <a:t>fundus</a:t>
            </a:r>
            <a:r>
              <a:rPr lang="en-US" dirty="0" smtClean="0">
                <a:solidFill>
                  <a:schemeClr val="accent1">
                    <a:lumMod val="75000"/>
                  </a:schemeClr>
                </a:solidFill>
              </a:rPr>
              <a:t> were 7, 11 and 27 mm, respectively, among users without complaints. The </a:t>
            </a:r>
            <a:r>
              <a:rPr lang="en-US" dirty="0" err="1" smtClean="0">
                <a:solidFill>
                  <a:schemeClr val="accent1">
                    <a:lumMod val="75000"/>
                  </a:schemeClr>
                </a:solidFill>
              </a:rPr>
              <a:t>ultrasonographic</a:t>
            </a:r>
            <a:r>
              <a:rPr lang="en-US" dirty="0" smtClean="0">
                <a:solidFill>
                  <a:schemeClr val="accent1">
                    <a:lumMod val="75000"/>
                  </a:schemeClr>
                </a:solidFill>
              </a:rPr>
              <a:t> diagnosis of the IUD position was unable to discriminate between women who did or did not have complaints of bleeding and/or pain.</a:t>
            </a:r>
          </a:p>
          <a:p>
            <a:r>
              <a:rPr lang="en-US" dirty="0" smtClean="0"/>
              <a:t>2 - the distance from the top of the uterine cavity to the IUCD should be &lt; 3 mm </a:t>
            </a:r>
          </a:p>
          <a:p>
            <a:r>
              <a:rPr lang="en-US" dirty="0" smtClean="0"/>
              <a:t>    distance &gt; 4 mm is more often associated with symptoms such as bleeding and pain, as well as with a higher risk of expulsion or displacement</a:t>
            </a:r>
          </a:p>
          <a:p>
            <a:r>
              <a:rPr lang="en-US" dirty="0" smtClean="0"/>
              <a:t>    in cases where it becomes embedded, a part of it may be </a:t>
            </a:r>
            <a:r>
              <a:rPr lang="en-US" dirty="0" err="1" smtClean="0"/>
              <a:t>visualised</a:t>
            </a:r>
            <a:r>
              <a:rPr lang="en-US" dirty="0" smtClean="0"/>
              <a:t> within the </a:t>
            </a:r>
            <a:r>
              <a:rPr lang="en-US" dirty="0" err="1" smtClean="0"/>
              <a:t>myometrium</a:t>
            </a:r>
            <a:r>
              <a:rPr lang="en-US" dirty="0" smtClean="0"/>
              <a:t>.</a:t>
            </a:r>
          </a:p>
          <a:p>
            <a:r>
              <a:rPr lang="en-US" dirty="0" smtClean="0"/>
              <a:t>3 -  if it is located too inferiorly, or if it begins to extend through the internal cervical </a:t>
            </a:r>
            <a:r>
              <a:rPr lang="en-US" dirty="0" err="1" smtClean="0"/>
              <a:t>os</a:t>
            </a:r>
            <a:r>
              <a:rPr lang="en-US" dirty="0" smtClean="0"/>
              <a:t>, its effectiveness is decreased and may also cause pelvic pain and/or bleeding. It should be repositioned</a:t>
            </a:r>
            <a:endParaRPr lang="en-US" dirty="0"/>
          </a:p>
        </p:txBody>
      </p:sp>
      <p:pic>
        <p:nvPicPr>
          <p:cNvPr id="4" name="Picture 2" descr="C:\Documents and Settings\mmhennawy\Desktop\C25-TT1.gif.png"/>
          <p:cNvPicPr>
            <a:picLocks noChangeAspect="1" noChangeArrowheads="1"/>
          </p:cNvPicPr>
          <p:nvPr/>
        </p:nvPicPr>
        <p:blipFill>
          <a:blip r:embed="rId2"/>
          <a:srcRect/>
          <a:stretch>
            <a:fillRect/>
          </a:stretch>
        </p:blipFill>
        <p:spPr bwMode="auto">
          <a:xfrm>
            <a:off x="7069094" y="376238"/>
            <a:ext cx="2074906" cy="2214562"/>
          </a:xfrm>
          <a:prstGeom prst="rect">
            <a:avLst/>
          </a:prstGeom>
          <a:noFill/>
        </p:spPr>
      </p:pic>
      <p:pic>
        <p:nvPicPr>
          <p:cNvPr id="2050" name="Picture 2" descr="C:\Documents and Settings\mmhennawy\Desktop\234.jpg"/>
          <p:cNvPicPr>
            <a:picLocks noChangeAspect="1" noChangeArrowheads="1"/>
          </p:cNvPicPr>
          <p:nvPr/>
        </p:nvPicPr>
        <p:blipFill>
          <a:blip r:embed="rId3"/>
          <a:srcRect/>
          <a:stretch>
            <a:fillRect/>
          </a:stretch>
        </p:blipFill>
        <p:spPr bwMode="auto">
          <a:xfrm>
            <a:off x="7086601" y="4800601"/>
            <a:ext cx="2057400" cy="2057400"/>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5388150" cy="1143000"/>
          </a:xfrm>
        </p:spPr>
        <p:txBody>
          <a:bodyPr/>
          <a:lstStyle/>
          <a:p>
            <a:pPr algn="ctr"/>
            <a:r>
              <a:rPr lang="en-US" dirty="0" smtClean="0"/>
              <a:t>CT Or MRI</a:t>
            </a:r>
            <a:endParaRPr lang="en-US" dirty="0"/>
          </a:p>
        </p:txBody>
      </p:sp>
      <p:sp>
        <p:nvSpPr>
          <p:cNvPr id="3" name="Content Placeholder 2"/>
          <p:cNvSpPr>
            <a:spLocks noGrp="1"/>
          </p:cNvSpPr>
          <p:nvPr>
            <p:ph idx="1"/>
          </p:nvPr>
        </p:nvSpPr>
        <p:spPr>
          <a:xfrm>
            <a:off x="1" y="914400"/>
            <a:ext cx="7010400" cy="5562600"/>
          </a:xfrm>
        </p:spPr>
        <p:txBody>
          <a:bodyPr>
            <a:normAutofit fontScale="92500" lnSpcReduction="10000"/>
          </a:bodyPr>
          <a:lstStyle/>
          <a:p>
            <a:r>
              <a:rPr lang="en-US" dirty="0" smtClean="0"/>
              <a:t>In cases where complications such as perforations or abscesses are suspected, computed tomography (CT) or magnetic resonance imaging (MRI) may be </a:t>
            </a:r>
            <a:r>
              <a:rPr lang="en-US" dirty="0" smtClean="0">
                <a:solidFill>
                  <a:srgbClr val="FF0000"/>
                </a:solidFill>
              </a:rPr>
              <a:t>a helpful adjunctive </a:t>
            </a:r>
            <a:r>
              <a:rPr lang="en-US" dirty="0" smtClean="0"/>
              <a:t>modality given their larger field of view. </a:t>
            </a:r>
          </a:p>
          <a:p>
            <a:r>
              <a:rPr lang="en-US" dirty="0" smtClean="0"/>
              <a:t>However, the associated </a:t>
            </a:r>
            <a:r>
              <a:rPr lang="en-US" dirty="0" smtClean="0">
                <a:solidFill>
                  <a:schemeClr val="accent3">
                    <a:lumMod val="75000"/>
                  </a:schemeClr>
                </a:solidFill>
              </a:rPr>
              <a:t>radiation with CT</a:t>
            </a:r>
            <a:r>
              <a:rPr lang="en-US" dirty="0" smtClean="0"/>
              <a:t> and the </a:t>
            </a:r>
            <a:r>
              <a:rPr lang="en-US" dirty="0" smtClean="0">
                <a:solidFill>
                  <a:schemeClr val="accent3">
                    <a:lumMod val="75000"/>
                  </a:schemeClr>
                </a:solidFill>
              </a:rPr>
              <a:t>cost of MRI </a:t>
            </a:r>
            <a:r>
              <a:rPr lang="en-US" dirty="0" smtClean="0"/>
              <a:t>limits their utility as a first-line modality for the evaluation of IUD position</a:t>
            </a:r>
          </a:p>
          <a:p>
            <a:r>
              <a:rPr lang="en-US" dirty="0" smtClean="0"/>
              <a:t> Stainless steel IUDs have not undergone testing. </a:t>
            </a:r>
          </a:p>
        </p:txBody>
      </p:sp>
      <p:pic>
        <p:nvPicPr>
          <p:cNvPr id="4098" name="Picture 2" descr="C:\Documents and Settings\mmhennawy\Desktop\usg-15010-f4.gif"/>
          <p:cNvPicPr>
            <a:picLocks noChangeAspect="1" noChangeArrowheads="1"/>
          </p:cNvPicPr>
          <p:nvPr/>
        </p:nvPicPr>
        <p:blipFill>
          <a:blip r:embed="rId2"/>
          <a:srcRect/>
          <a:stretch>
            <a:fillRect/>
          </a:stretch>
        </p:blipFill>
        <p:spPr bwMode="auto">
          <a:xfrm>
            <a:off x="7086600" y="1"/>
            <a:ext cx="2057401" cy="2281107"/>
          </a:xfrm>
          <a:prstGeom prst="rect">
            <a:avLst/>
          </a:prstGeom>
          <a:noFill/>
        </p:spPr>
      </p:pic>
    </p:spTree>
    <p:extLst>
      <p:ext uri="{BB962C8B-B14F-4D97-AF65-F5344CB8AC3E}">
        <p14:creationId xmlns:p14="http://schemas.microsoft.com/office/powerpoint/2010/main" val="3076721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549331" y="337830"/>
            <a:ext cx="6212678" cy="1325563"/>
          </a:xfrm>
        </p:spPr>
        <p:txBody>
          <a:bodyPr>
            <a:normAutofit/>
          </a:bodyPr>
          <a:lstStyle/>
          <a:p>
            <a:pPr algn="ctr"/>
            <a:r>
              <a:rPr lang="en-US" b="1" dirty="0" smtClean="0">
                <a:solidFill>
                  <a:srgbClr val="000000"/>
                </a:solidFill>
                <a:effectLst/>
              </a:rPr>
              <a:t>IUCD or IUCS</a:t>
            </a:r>
            <a:endParaRPr lang="en-US" b="1" dirty="0">
              <a:solidFill>
                <a:srgbClr val="000000"/>
              </a:solidFill>
              <a:effectLst/>
            </a:endParaRPr>
          </a:p>
        </p:txBody>
      </p:sp>
      <p:sp>
        <p:nvSpPr>
          <p:cNvPr id="92163" name="Rectangle 3"/>
          <p:cNvSpPr>
            <a:spLocks noGrp="1" noChangeArrowheads="1"/>
          </p:cNvSpPr>
          <p:nvPr>
            <p:ph type="body" idx="1"/>
          </p:nvPr>
        </p:nvSpPr>
        <p:spPr>
          <a:xfrm>
            <a:off x="228600" y="1447800"/>
            <a:ext cx="8686800" cy="4816522"/>
          </a:xfrm>
        </p:spPr>
        <p:txBody>
          <a:bodyPr>
            <a:normAutofit fontScale="85000" lnSpcReduction="20000"/>
          </a:bodyPr>
          <a:lstStyle/>
          <a:p>
            <a:endParaRPr lang="en-US" dirty="0">
              <a:effectLst/>
            </a:endParaRPr>
          </a:p>
          <a:p>
            <a:r>
              <a:rPr lang="en-US" b="1" dirty="0">
                <a:effectLst/>
              </a:rPr>
              <a:t>It is a small, flexible, plastic </a:t>
            </a:r>
            <a:r>
              <a:rPr lang="en-US" b="1" dirty="0" smtClean="0">
                <a:effectLst/>
              </a:rPr>
              <a:t>device</a:t>
            </a:r>
          </a:p>
          <a:p>
            <a:r>
              <a:rPr lang="en-US" b="1" dirty="0" smtClean="0">
                <a:effectLst/>
              </a:rPr>
              <a:t>Either </a:t>
            </a:r>
            <a:endParaRPr lang="en-US" b="1" dirty="0" smtClean="0"/>
          </a:p>
          <a:p>
            <a:r>
              <a:rPr lang="en-US" b="1" dirty="0" smtClean="0"/>
              <a:t>Intrauterine contraceptive device(IUCD) which contains metal </a:t>
            </a:r>
            <a:r>
              <a:rPr lang="en-US" b="1" dirty="0">
                <a:effectLst/>
              </a:rPr>
              <a:t>e.g. copper </a:t>
            </a:r>
            <a:r>
              <a:rPr lang="en-US" b="1" dirty="0" smtClean="0">
                <a:effectLst/>
              </a:rPr>
              <a:t>,</a:t>
            </a:r>
            <a:r>
              <a:rPr lang="en-US" sz="2100" b="1" dirty="0" smtClean="0">
                <a:effectLst/>
              </a:rPr>
              <a:t>silver , gold , steel</a:t>
            </a:r>
            <a:endParaRPr lang="en-US" sz="2000" b="1" dirty="0" smtClean="0">
              <a:effectLst/>
            </a:endParaRPr>
          </a:p>
          <a:p>
            <a:pPr marL="0" indent="0">
              <a:buNone/>
            </a:pPr>
            <a:r>
              <a:rPr lang="en-US" sz="3600" b="1" dirty="0" smtClean="0">
                <a:effectLst/>
              </a:rPr>
              <a:t>   or </a:t>
            </a:r>
          </a:p>
          <a:p>
            <a:r>
              <a:rPr lang="en-US" b="1" dirty="0" smtClean="0"/>
              <a:t>Intrauterine contraceptive system(IUCS ) which contains </a:t>
            </a:r>
            <a:r>
              <a:rPr lang="en-US" b="1" dirty="0" smtClean="0">
                <a:effectLst/>
              </a:rPr>
              <a:t>hormones </a:t>
            </a:r>
            <a:r>
              <a:rPr lang="en-US" b="1" dirty="0">
                <a:effectLst/>
              </a:rPr>
              <a:t>e.g. </a:t>
            </a:r>
            <a:r>
              <a:rPr lang="en-US" b="1" dirty="0" smtClean="0">
                <a:effectLst/>
              </a:rPr>
              <a:t>progesterone Or  medicine </a:t>
            </a:r>
            <a:r>
              <a:rPr lang="en-US" b="1" dirty="0" err="1" smtClean="0">
                <a:effectLst/>
              </a:rPr>
              <a:t>e.g.</a:t>
            </a:r>
            <a:r>
              <a:rPr lang="en-US" sz="2400" b="1" dirty="0" err="1" smtClean="0">
                <a:effectLst/>
              </a:rPr>
              <a:t>indomethacin</a:t>
            </a:r>
            <a:endParaRPr lang="en-US" sz="2000" b="1" dirty="0" smtClean="0"/>
          </a:p>
          <a:p>
            <a:pPr marL="0" indent="0">
              <a:buNone/>
            </a:pPr>
            <a:r>
              <a:rPr lang="en-US" sz="2000" b="1" dirty="0">
                <a:effectLst/>
              </a:rPr>
              <a:t> </a:t>
            </a:r>
            <a:r>
              <a:rPr lang="en-US" sz="2000" b="1" dirty="0" smtClean="0">
                <a:effectLst/>
              </a:rPr>
              <a:t>  </a:t>
            </a:r>
            <a:r>
              <a:rPr lang="en-US" b="1" dirty="0" smtClean="0">
                <a:effectLst/>
              </a:rPr>
              <a:t>and</a:t>
            </a:r>
          </a:p>
          <a:p>
            <a:r>
              <a:rPr lang="en-US" b="1" dirty="0" smtClean="0">
                <a:effectLst/>
              </a:rPr>
              <a:t>Is </a:t>
            </a:r>
            <a:r>
              <a:rPr lang="en-US" b="1" dirty="0">
                <a:effectLst/>
              </a:rPr>
              <a:t>inserted into the </a:t>
            </a:r>
            <a:r>
              <a:rPr lang="en-US" b="1" dirty="0" smtClean="0">
                <a:effectLst/>
              </a:rPr>
              <a:t>uterus</a:t>
            </a:r>
          </a:p>
          <a:p>
            <a:r>
              <a:rPr lang="en-US" b="1" dirty="0" smtClean="0">
                <a:effectLst/>
              </a:rPr>
              <a:t>To </a:t>
            </a:r>
            <a:r>
              <a:rPr lang="en-US" b="1" dirty="0">
                <a:effectLst/>
              </a:rPr>
              <a:t>prevent pregnancy.</a:t>
            </a:r>
          </a:p>
          <a:p>
            <a:endParaRPr lang="en-US" dirty="0"/>
          </a:p>
        </p:txBody>
      </p:sp>
      <p:pic>
        <p:nvPicPr>
          <p:cNvPr id="1026" name="Picture 2" descr="C:\Documents and Settings\mmhennawy\Desktop\8u8.jpg"/>
          <p:cNvPicPr>
            <a:picLocks noChangeAspect="1" noChangeArrowheads="1"/>
          </p:cNvPicPr>
          <p:nvPr/>
        </p:nvPicPr>
        <p:blipFill>
          <a:blip r:embed="rId2"/>
          <a:srcRect/>
          <a:stretch>
            <a:fillRect/>
          </a:stretch>
        </p:blipFill>
        <p:spPr bwMode="auto">
          <a:xfrm>
            <a:off x="6276975" y="5267325"/>
            <a:ext cx="2867025" cy="1590675"/>
          </a:xfrm>
          <a:prstGeom prst="rect">
            <a:avLst/>
          </a:prstGeom>
          <a:noFill/>
        </p:spPr>
      </p:pic>
    </p:spTree>
    <p:extLst>
      <p:ext uri="{BB962C8B-B14F-4D97-AF65-F5344CB8AC3E}">
        <p14:creationId xmlns:p14="http://schemas.microsoft.com/office/powerpoint/2010/main" val="558189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0000"/>
                </a:solidFill>
              </a:rPr>
              <a:t>The Time Of Sonar</a:t>
            </a:r>
            <a:endParaRPr lang="en-US" dirty="0">
              <a:solidFill>
                <a:srgbClr val="FF0000"/>
              </a:solidFill>
            </a:endParaRPr>
          </a:p>
        </p:txBody>
      </p:sp>
      <p:sp>
        <p:nvSpPr>
          <p:cNvPr id="3" name="Content Placeholder 2"/>
          <p:cNvSpPr>
            <a:spLocks noGrp="1"/>
          </p:cNvSpPr>
          <p:nvPr>
            <p:ph idx="1"/>
          </p:nvPr>
        </p:nvSpPr>
        <p:spPr>
          <a:xfrm>
            <a:off x="457200" y="1524000"/>
            <a:ext cx="8458200" cy="4602163"/>
          </a:xfrm>
        </p:spPr>
        <p:txBody>
          <a:bodyPr>
            <a:normAutofit lnSpcReduction="10000"/>
          </a:bodyPr>
          <a:lstStyle/>
          <a:p>
            <a:r>
              <a:rPr lang="en-US" dirty="0" smtClean="0">
                <a:solidFill>
                  <a:srgbClr val="FF0000"/>
                </a:solidFill>
              </a:rPr>
              <a:t>Before insertion</a:t>
            </a:r>
          </a:p>
          <a:p>
            <a:r>
              <a:rPr lang="en-US" dirty="0" smtClean="0">
                <a:solidFill>
                  <a:srgbClr val="FF0000"/>
                </a:solidFill>
              </a:rPr>
              <a:t>Continuous during insertion</a:t>
            </a:r>
          </a:p>
          <a:p>
            <a:r>
              <a:rPr lang="en-US" dirty="0" smtClean="0">
                <a:solidFill>
                  <a:srgbClr val="FF0000"/>
                </a:solidFill>
              </a:rPr>
              <a:t>Immediately after insertion</a:t>
            </a:r>
          </a:p>
          <a:p>
            <a:r>
              <a:rPr lang="en-US" dirty="0" smtClean="0">
                <a:solidFill>
                  <a:srgbClr val="FF0000"/>
                </a:solidFill>
              </a:rPr>
              <a:t>Follow Up   </a:t>
            </a:r>
            <a:r>
              <a:rPr lang="en-US" dirty="0">
                <a:solidFill>
                  <a:srgbClr val="FF0000"/>
                </a:solidFill>
              </a:rPr>
              <a:t>-- </a:t>
            </a:r>
            <a:r>
              <a:rPr lang="en-US" dirty="0" smtClean="0">
                <a:solidFill>
                  <a:srgbClr val="FF0000"/>
                </a:solidFill>
              </a:rPr>
              <a:t>As </a:t>
            </a:r>
            <a:r>
              <a:rPr lang="en-US" dirty="0">
                <a:solidFill>
                  <a:srgbClr val="FF0000"/>
                </a:solidFill>
              </a:rPr>
              <a:t>routine</a:t>
            </a:r>
          </a:p>
          <a:p>
            <a:pPr marL="0" indent="0">
              <a:buNone/>
            </a:pPr>
            <a:r>
              <a:rPr lang="en-US" dirty="0" smtClean="0">
                <a:solidFill>
                  <a:srgbClr val="FF0000"/>
                </a:solidFill>
              </a:rPr>
              <a:t>                         -- </a:t>
            </a:r>
            <a:r>
              <a:rPr lang="en-US" sz="2800" dirty="0" smtClean="0">
                <a:solidFill>
                  <a:srgbClr val="FF0000"/>
                </a:solidFill>
              </a:rPr>
              <a:t>When complications occur</a:t>
            </a:r>
          </a:p>
          <a:p>
            <a:pPr marL="0" indent="0">
              <a:buNone/>
            </a:pPr>
            <a:r>
              <a:rPr lang="en-US" sz="2800" dirty="0" smtClean="0">
                <a:solidFill>
                  <a:srgbClr val="FF0000"/>
                </a:solidFill>
              </a:rPr>
              <a:t>                            -- After </a:t>
            </a:r>
            <a:r>
              <a:rPr lang="en-US" sz="2800" dirty="0" err="1" smtClean="0">
                <a:solidFill>
                  <a:srgbClr val="FF0000"/>
                </a:solidFill>
              </a:rPr>
              <a:t>ppiucd</a:t>
            </a:r>
            <a:r>
              <a:rPr lang="en-US" sz="2800" dirty="0" smtClean="0">
                <a:solidFill>
                  <a:srgbClr val="FF0000"/>
                </a:solidFill>
              </a:rPr>
              <a:t> (</a:t>
            </a:r>
            <a:r>
              <a:rPr lang="en-US" sz="2800" dirty="0" err="1" smtClean="0">
                <a:solidFill>
                  <a:srgbClr val="FF0000"/>
                </a:solidFill>
              </a:rPr>
              <a:t>intracesarean</a:t>
            </a:r>
            <a:r>
              <a:rPr lang="en-US" sz="2800" dirty="0" smtClean="0">
                <a:solidFill>
                  <a:srgbClr val="FF0000"/>
                </a:solidFill>
              </a:rPr>
              <a:t> or vaginal )</a:t>
            </a:r>
          </a:p>
          <a:p>
            <a:r>
              <a:rPr lang="en-US" dirty="0">
                <a:solidFill>
                  <a:srgbClr val="FF0000"/>
                </a:solidFill>
              </a:rPr>
              <a:t>Continuous during </a:t>
            </a:r>
            <a:r>
              <a:rPr lang="en-US" dirty="0" smtClean="0">
                <a:solidFill>
                  <a:srgbClr val="FF0000"/>
                </a:solidFill>
              </a:rPr>
              <a:t>extraction</a:t>
            </a:r>
          </a:p>
          <a:p>
            <a:r>
              <a:rPr lang="en-US" dirty="0" smtClean="0">
                <a:solidFill>
                  <a:srgbClr val="FF0000"/>
                </a:solidFill>
              </a:rPr>
              <a:t>After extraction</a:t>
            </a:r>
            <a:endParaRPr lang="en-US" dirty="0">
              <a:solidFill>
                <a:srgbClr val="FF0000"/>
              </a:solidFill>
            </a:endParaRPr>
          </a:p>
        </p:txBody>
      </p:sp>
    </p:spTree>
    <p:extLst>
      <p:ext uri="{BB962C8B-B14F-4D97-AF65-F5344CB8AC3E}">
        <p14:creationId xmlns:p14="http://schemas.microsoft.com/office/powerpoint/2010/main" val="22882789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1" y="125045"/>
            <a:ext cx="5901519" cy="1170355"/>
          </a:xfrm>
        </p:spPr>
        <p:txBody>
          <a:bodyPr>
            <a:normAutofit fontScale="90000"/>
          </a:bodyPr>
          <a:lstStyle/>
          <a:p>
            <a:r>
              <a:rPr lang="en-US" dirty="0"/>
              <a:t>Before insertion</a:t>
            </a:r>
            <a:br>
              <a:rPr lang="en-US" dirty="0"/>
            </a:br>
            <a:endParaRPr lang="en-US" dirty="0"/>
          </a:p>
        </p:txBody>
      </p:sp>
      <p:sp>
        <p:nvSpPr>
          <p:cNvPr id="3" name="Content Placeholder 2"/>
          <p:cNvSpPr>
            <a:spLocks noGrp="1"/>
          </p:cNvSpPr>
          <p:nvPr>
            <p:ph idx="1"/>
          </p:nvPr>
        </p:nvSpPr>
        <p:spPr>
          <a:xfrm>
            <a:off x="228600" y="846138"/>
            <a:ext cx="7010400" cy="4830762"/>
          </a:xfrm>
        </p:spPr>
        <p:txBody>
          <a:bodyPr>
            <a:normAutofit fontScale="40000" lnSpcReduction="20000"/>
          </a:bodyPr>
          <a:lstStyle/>
          <a:p>
            <a:r>
              <a:rPr lang="en-US" dirty="0" err="1"/>
              <a:t>Demonestration</a:t>
            </a:r>
            <a:r>
              <a:rPr lang="en-US" dirty="0"/>
              <a:t> of abnormal position of the uterus ( RVF , lateral position )</a:t>
            </a:r>
          </a:p>
          <a:p>
            <a:r>
              <a:rPr lang="en-US" dirty="0" err="1"/>
              <a:t>Demonestration</a:t>
            </a:r>
            <a:r>
              <a:rPr lang="en-US" dirty="0"/>
              <a:t> of </a:t>
            </a:r>
            <a:r>
              <a:rPr lang="en-US" dirty="0" err="1"/>
              <a:t>submucus</a:t>
            </a:r>
            <a:r>
              <a:rPr lang="en-US" dirty="0"/>
              <a:t> </a:t>
            </a:r>
            <a:r>
              <a:rPr lang="en-US" dirty="0" err="1"/>
              <a:t>lieomyoma</a:t>
            </a:r>
            <a:endParaRPr lang="en-US" dirty="0"/>
          </a:p>
          <a:p>
            <a:r>
              <a:rPr lang="en-US" dirty="0" err="1"/>
              <a:t>Demonestration</a:t>
            </a:r>
            <a:r>
              <a:rPr lang="en-US" dirty="0"/>
              <a:t> of uterine congenital anomalies ( </a:t>
            </a:r>
            <a:r>
              <a:rPr lang="en-US" dirty="0" err="1"/>
              <a:t>bicornuate</a:t>
            </a:r>
            <a:r>
              <a:rPr lang="en-US" dirty="0"/>
              <a:t> , </a:t>
            </a:r>
            <a:r>
              <a:rPr lang="en-US" dirty="0" err="1"/>
              <a:t>septate</a:t>
            </a:r>
            <a:r>
              <a:rPr lang="en-US" dirty="0"/>
              <a:t> uterus)</a:t>
            </a:r>
          </a:p>
          <a:p>
            <a:r>
              <a:rPr lang="en-US" dirty="0" err="1"/>
              <a:t>Demonestration</a:t>
            </a:r>
            <a:r>
              <a:rPr lang="en-US" dirty="0"/>
              <a:t> of the </a:t>
            </a:r>
            <a:r>
              <a:rPr lang="en-US" dirty="0" err="1"/>
              <a:t>lengh</a:t>
            </a:r>
            <a:r>
              <a:rPr lang="en-US" dirty="0"/>
              <a:t> and width of the uterus</a:t>
            </a:r>
          </a:p>
          <a:p>
            <a:r>
              <a:rPr lang="en-US" dirty="0" smtClean="0">
                <a:solidFill>
                  <a:schemeClr val="accent6">
                    <a:lumMod val="75000"/>
                  </a:schemeClr>
                </a:solidFill>
              </a:rPr>
              <a:t>Mean </a:t>
            </a:r>
            <a:r>
              <a:rPr lang="en-US" dirty="0">
                <a:solidFill>
                  <a:schemeClr val="accent6">
                    <a:lumMod val="75000"/>
                  </a:schemeClr>
                </a:solidFill>
              </a:rPr>
              <a:t>endometrial cavity length was 3.84+/-0.03 cm </a:t>
            </a:r>
            <a:r>
              <a:rPr lang="en-US" dirty="0" smtClean="0">
                <a:solidFill>
                  <a:schemeClr val="accent6">
                    <a:lumMod val="75000"/>
                  </a:schemeClr>
                </a:solidFill>
              </a:rPr>
              <a:t>in </a:t>
            </a:r>
            <a:r>
              <a:rPr lang="en-US" dirty="0" err="1">
                <a:solidFill>
                  <a:schemeClr val="accent6">
                    <a:lumMod val="75000"/>
                  </a:schemeClr>
                </a:solidFill>
              </a:rPr>
              <a:t>nulligravida</a:t>
            </a:r>
            <a:r>
              <a:rPr lang="en-US" dirty="0">
                <a:solidFill>
                  <a:schemeClr val="accent6">
                    <a:lumMod val="75000"/>
                  </a:schemeClr>
                </a:solidFill>
              </a:rPr>
              <a:t> and </a:t>
            </a:r>
            <a:endParaRPr lang="en-US" dirty="0" smtClean="0">
              <a:solidFill>
                <a:schemeClr val="accent6">
                  <a:lumMod val="75000"/>
                </a:schemeClr>
              </a:solidFill>
            </a:endParaRPr>
          </a:p>
          <a:p>
            <a:r>
              <a:rPr lang="en-US" dirty="0" smtClean="0">
                <a:solidFill>
                  <a:schemeClr val="accent6">
                    <a:lumMod val="75000"/>
                  </a:schemeClr>
                </a:solidFill>
              </a:rPr>
              <a:t>4.25</a:t>
            </a:r>
            <a:r>
              <a:rPr lang="en-US" dirty="0">
                <a:solidFill>
                  <a:schemeClr val="accent6">
                    <a:lumMod val="75000"/>
                  </a:schemeClr>
                </a:solidFill>
              </a:rPr>
              <a:t>+/-0.03 cm in parous women according to uterine sounding </a:t>
            </a:r>
            <a:endParaRPr lang="en-US" dirty="0" smtClean="0">
              <a:solidFill>
                <a:schemeClr val="accent6">
                  <a:lumMod val="75000"/>
                </a:schemeClr>
              </a:solidFill>
            </a:endParaRPr>
          </a:p>
          <a:p>
            <a:r>
              <a:rPr lang="en-US" dirty="0" smtClean="0">
                <a:solidFill>
                  <a:schemeClr val="accent6">
                    <a:lumMod val="75000"/>
                  </a:schemeClr>
                </a:solidFill>
              </a:rPr>
              <a:t>3.70</a:t>
            </a:r>
            <a:r>
              <a:rPr lang="en-US" dirty="0">
                <a:solidFill>
                  <a:schemeClr val="accent6">
                    <a:lumMod val="75000"/>
                  </a:schemeClr>
                </a:solidFill>
              </a:rPr>
              <a:t>+/-0.03 cm and 3.84+/-0.03 cm, respectively, according to ultrasonography </a:t>
            </a:r>
          </a:p>
          <a:p>
            <a:r>
              <a:rPr lang="en-US" dirty="0" smtClean="0">
                <a:solidFill>
                  <a:schemeClr val="accent6">
                    <a:lumMod val="75000"/>
                  </a:schemeClr>
                </a:solidFill>
              </a:rPr>
              <a:t>mean </a:t>
            </a:r>
            <a:r>
              <a:rPr lang="en-US" dirty="0">
                <a:solidFill>
                  <a:schemeClr val="accent6">
                    <a:lumMod val="75000"/>
                  </a:schemeClr>
                </a:solidFill>
              </a:rPr>
              <a:t>length of the endometrial cavity was &gt;3.6 cm, the length of the most common IUDs, </a:t>
            </a:r>
            <a:endParaRPr lang="en-US" dirty="0" smtClean="0">
              <a:solidFill>
                <a:schemeClr val="accent6">
                  <a:lumMod val="75000"/>
                </a:schemeClr>
              </a:solidFill>
            </a:endParaRPr>
          </a:p>
          <a:p>
            <a:r>
              <a:rPr lang="en-US" dirty="0" smtClean="0">
                <a:solidFill>
                  <a:schemeClr val="accent6">
                    <a:lumMod val="75000"/>
                  </a:schemeClr>
                </a:solidFill>
              </a:rPr>
              <a:t>the </a:t>
            </a:r>
            <a:r>
              <a:rPr lang="en-US" dirty="0">
                <a:solidFill>
                  <a:schemeClr val="accent6">
                    <a:lumMod val="75000"/>
                  </a:schemeClr>
                </a:solidFill>
              </a:rPr>
              <a:t>measurement of the normal uterine cavity </a:t>
            </a:r>
            <a:r>
              <a:rPr lang="en-US" dirty="0">
                <a:solidFill>
                  <a:srgbClr val="FF0000"/>
                </a:solidFill>
              </a:rPr>
              <a:t>width </a:t>
            </a:r>
            <a:r>
              <a:rPr lang="en-US" dirty="0">
                <a:solidFill>
                  <a:schemeClr val="accent6">
                    <a:lumMod val="75000"/>
                  </a:schemeClr>
                </a:solidFill>
              </a:rPr>
              <a:t>and have shown that this width varies with gravidity and parity. </a:t>
            </a:r>
            <a:endParaRPr lang="en-US" dirty="0" smtClean="0">
              <a:solidFill>
                <a:schemeClr val="accent6">
                  <a:lumMod val="75000"/>
                </a:schemeClr>
              </a:solidFill>
            </a:endParaRPr>
          </a:p>
          <a:p>
            <a:r>
              <a:rPr lang="en-US" dirty="0" smtClean="0">
                <a:solidFill>
                  <a:schemeClr val="accent6">
                    <a:lumMod val="75000"/>
                  </a:schemeClr>
                </a:solidFill>
              </a:rPr>
              <a:t>The </a:t>
            </a:r>
            <a:r>
              <a:rPr lang="en-US" dirty="0">
                <a:solidFill>
                  <a:schemeClr val="accent6">
                    <a:lumMod val="75000"/>
                  </a:schemeClr>
                </a:solidFill>
              </a:rPr>
              <a:t>mean width of the uterine cavity of nulliparous women (27 mm) is narrower than the width of a standard intrauterine device (32 mm), suggesting that physicians should consider ultrasonography to measure the uterine cavity before inserting an intrauterine device</a:t>
            </a:r>
            <a:r>
              <a:rPr lang="en-US" dirty="0" smtClean="0">
                <a:solidFill>
                  <a:schemeClr val="accent6">
                    <a:lumMod val="75000"/>
                  </a:schemeClr>
                </a:solidFill>
              </a:rPr>
              <a:t>.</a:t>
            </a:r>
          </a:p>
          <a:p>
            <a:pPr marL="0" indent="0">
              <a:buNone/>
            </a:pPr>
            <a:r>
              <a:rPr lang="en-US" dirty="0"/>
              <a:t>The length of the uterus can be determined by sounding, which measures the distance</a:t>
            </a:r>
          </a:p>
          <a:p>
            <a:pPr marL="0" indent="0">
              <a:buNone/>
            </a:pPr>
            <a:r>
              <a:rPr lang="en-US" dirty="0"/>
              <a:t>from the fundus to the external </a:t>
            </a:r>
            <a:r>
              <a:rPr lang="en-US" dirty="0" err="1"/>
              <a:t>os</a:t>
            </a:r>
            <a:r>
              <a:rPr lang="en-US" dirty="0"/>
              <a:t>. Since the cervical canal is not the same length in all</a:t>
            </a:r>
          </a:p>
          <a:p>
            <a:pPr marL="0" indent="0">
              <a:buNone/>
            </a:pPr>
            <a:r>
              <a:rPr lang="en-US" dirty="0"/>
              <a:t>women, this measurement of the length of the uterine cavity is not entirely </a:t>
            </a:r>
            <a:r>
              <a:rPr lang="en-US" dirty="0" smtClean="0"/>
              <a:t>reliable</a:t>
            </a:r>
          </a:p>
          <a:p>
            <a:pPr marL="0" indent="0">
              <a:buNone/>
            </a:pPr>
            <a:r>
              <a:rPr lang="en-US" dirty="0"/>
              <a:t>stem lengths of 32 and 36 mm</a:t>
            </a:r>
          </a:p>
          <a:p>
            <a:pPr marL="0" indent="0">
              <a:buNone/>
            </a:pPr>
            <a:r>
              <a:rPr lang="en-US" dirty="0"/>
              <a:t>and are therefore suitable for wombs with a sounding length of 6 to 9 cm. The low-grade</a:t>
            </a:r>
          </a:p>
          <a:p>
            <a:pPr marL="0" indent="0">
              <a:buNone/>
            </a:pPr>
            <a:r>
              <a:rPr lang="en-US" dirty="0" err="1"/>
              <a:t>Multiload</a:t>
            </a:r>
            <a:r>
              <a:rPr lang="en-US" dirty="0"/>
              <a:t> Cu 250 Short has a considerably shorter stem length of 24 mm, which makes this</a:t>
            </a:r>
          </a:p>
          <a:p>
            <a:pPr marL="0" indent="0">
              <a:buNone/>
            </a:pPr>
            <a:r>
              <a:rPr lang="en-US" dirty="0"/>
              <a:t>suitable for shorter wombs (which are quite uncommon). It is inadvisable to insert an IUD</a:t>
            </a:r>
          </a:p>
          <a:p>
            <a:pPr marL="0" indent="0">
              <a:buNone/>
            </a:pPr>
            <a:r>
              <a:rPr lang="en-US" dirty="0"/>
              <a:t>into a womb with a sounding length &gt;9 cm</a:t>
            </a:r>
            <a:endParaRPr lang="en-US" dirty="0">
              <a:solidFill>
                <a:schemeClr val="accent6">
                  <a:lumMod val="75000"/>
                </a:schemeClr>
              </a:solidFill>
            </a:endParaRPr>
          </a:p>
          <a:p>
            <a:endParaRPr lang="en-US" dirty="0"/>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700" y="5676900"/>
            <a:ext cx="3543300" cy="11811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0006" y="63061"/>
            <a:ext cx="1096824" cy="135457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5936" y="3803688"/>
            <a:ext cx="1628064" cy="16280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1401" y="1489309"/>
            <a:ext cx="1752600" cy="184063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481" y="5349194"/>
            <a:ext cx="2929719" cy="1508805"/>
          </a:xfrm>
          <a:prstGeom prst="rect">
            <a:avLst/>
          </a:prstGeom>
        </p:spPr>
      </p:pic>
    </p:spTree>
    <p:extLst>
      <p:ext uri="{BB962C8B-B14F-4D97-AF65-F5344CB8AC3E}">
        <p14:creationId xmlns:p14="http://schemas.microsoft.com/office/powerpoint/2010/main" val="36669331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Continuous U/S During Insertion</a:t>
            </a:r>
            <a:br>
              <a:rPr lang="en-US" dirty="0" smtClean="0"/>
            </a:br>
            <a:r>
              <a:rPr lang="en-US" dirty="0" smtClean="0"/>
              <a:t>Or  Ultrasound Guided </a:t>
            </a:r>
            <a:r>
              <a:rPr lang="en-US" dirty="0"/>
              <a:t>IUD </a:t>
            </a:r>
            <a:r>
              <a:rPr lang="en-US" dirty="0" smtClean="0"/>
              <a:t>Insertion</a:t>
            </a:r>
            <a:r>
              <a:rPr lang="en-US" dirty="0"/>
              <a:t/>
            </a:r>
            <a:br>
              <a:rPr lang="en-US" dirty="0"/>
            </a:br>
            <a:endParaRPr lang="en-US" dirty="0"/>
          </a:p>
        </p:txBody>
      </p:sp>
      <p:sp>
        <p:nvSpPr>
          <p:cNvPr id="3" name="Content Placeholder 2"/>
          <p:cNvSpPr>
            <a:spLocks noGrp="1"/>
          </p:cNvSpPr>
          <p:nvPr>
            <p:ph idx="1"/>
          </p:nvPr>
        </p:nvSpPr>
        <p:spPr>
          <a:xfrm>
            <a:off x="152400" y="1417638"/>
            <a:ext cx="8382000" cy="3657599"/>
          </a:xfrm>
        </p:spPr>
        <p:txBody>
          <a:bodyPr>
            <a:normAutofit fontScale="77500" lnSpcReduction="20000"/>
          </a:bodyPr>
          <a:lstStyle/>
          <a:p>
            <a:r>
              <a:rPr lang="en-US" dirty="0"/>
              <a:t>UD insertion generally </a:t>
            </a:r>
            <a:r>
              <a:rPr lang="en-US" dirty="0">
                <a:solidFill>
                  <a:srgbClr val="FF0000"/>
                </a:solidFill>
              </a:rPr>
              <a:t>requires no </a:t>
            </a:r>
            <a:r>
              <a:rPr lang="en-US" dirty="0"/>
              <a:t>imaging guidance. </a:t>
            </a:r>
            <a:endParaRPr lang="en-US" dirty="0" smtClean="0"/>
          </a:p>
          <a:p>
            <a:r>
              <a:rPr lang="en-US" dirty="0" smtClean="0"/>
              <a:t>The </a:t>
            </a:r>
            <a:r>
              <a:rPr lang="en-US" dirty="0"/>
              <a:t>IUD is inserted through the cervix using a sheath and is placed at the uterine fundus</a:t>
            </a:r>
            <a:r>
              <a:rPr lang="en-US" dirty="0" smtClean="0"/>
              <a:t>.</a:t>
            </a:r>
          </a:p>
          <a:p>
            <a:r>
              <a:rPr lang="en-US" dirty="0" smtClean="0"/>
              <a:t> </a:t>
            </a:r>
            <a:r>
              <a:rPr lang="en-US" dirty="0">
                <a:solidFill>
                  <a:srgbClr val="FF0000"/>
                </a:solidFill>
              </a:rPr>
              <a:t>Some circumstances </a:t>
            </a:r>
            <a:r>
              <a:rPr lang="en-US" dirty="0"/>
              <a:t>may require US guidance; for example, </a:t>
            </a:r>
            <a:endParaRPr lang="en-US" dirty="0" smtClean="0"/>
          </a:p>
          <a:p>
            <a:r>
              <a:rPr lang="en-US" dirty="0" smtClean="0"/>
              <a:t>if </a:t>
            </a:r>
            <a:r>
              <a:rPr lang="en-US" dirty="0" err="1">
                <a:solidFill>
                  <a:schemeClr val="tx2">
                    <a:lumMod val="60000"/>
                    <a:lumOff val="40000"/>
                  </a:schemeClr>
                </a:solidFill>
              </a:rPr>
              <a:t>submucosal</a:t>
            </a:r>
            <a:r>
              <a:rPr lang="en-US" dirty="0">
                <a:solidFill>
                  <a:schemeClr val="tx2">
                    <a:lumMod val="60000"/>
                    <a:lumOff val="40000"/>
                  </a:schemeClr>
                </a:solidFill>
              </a:rPr>
              <a:t> fibroids </a:t>
            </a:r>
            <a:r>
              <a:rPr lang="en-US" dirty="0"/>
              <a:t>are present, US guidance ensures proper positioning within the endometrial cavity. </a:t>
            </a:r>
            <a:endParaRPr lang="en-US" dirty="0" smtClean="0"/>
          </a:p>
          <a:p>
            <a:r>
              <a:rPr lang="en-US" dirty="0" smtClean="0"/>
              <a:t>In </a:t>
            </a:r>
            <a:r>
              <a:rPr lang="en-US" dirty="0"/>
              <a:t>addition, if there is </a:t>
            </a:r>
            <a:r>
              <a:rPr lang="en-US" dirty="0">
                <a:solidFill>
                  <a:schemeClr val="tx2">
                    <a:lumMod val="60000"/>
                    <a:lumOff val="40000"/>
                  </a:schemeClr>
                </a:solidFill>
              </a:rPr>
              <a:t>high resistance to insertion</a:t>
            </a:r>
            <a:r>
              <a:rPr lang="en-US" dirty="0"/>
              <a:t>, US guidance helps prevent uterine perforation</a:t>
            </a:r>
            <a:r>
              <a:rPr lang="en-US" dirty="0" smtClean="0"/>
              <a:t>.</a:t>
            </a:r>
          </a:p>
          <a:p>
            <a:r>
              <a:rPr lang="en-US" dirty="0" smtClean="0"/>
              <a:t>But both </a:t>
            </a:r>
            <a:r>
              <a:rPr lang="en-US" dirty="0"/>
              <a:t>the gynecologist and sonographer must be experienced.</a:t>
            </a:r>
          </a:p>
          <a:p>
            <a:endParaRPr lang="en-US" dirty="0"/>
          </a:p>
        </p:txBody>
      </p:sp>
      <p:pic>
        <p:nvPicPr>
          <p:cNvPr id="1026" name="Picture 2" descr="C:\Documents and Settings\mmhennawy\Desktop\loop during insertion.gif"/>
          <p:cNvPicPr>
            <a:picLocks noChangeAspect="1" noChangeArrowheads="1" noCrop="1"/>
          </p:cNvPicPr>
          <p:nvPr/>
        </p:nvPicPr>
        <p:blipFill>
          <a:blip r:embed="rId2"/>
          <a:srcRect/>
          <a:stretch>
            <a:fillRect/>
          </a:stretch>
        </p:blipFill>
        <p:spPr bwMode="auto">
          <a:xfrm>
            <a:off x="5627370" y="4876800"/>
            <a:ext cx="3516630" cy="1981200"/>
          </a:xfrm>
          <a:prstGeom prst="rect">
            <a:avLst/>
          </a:prstGeom>
          <a:noFill/>
        </p:spPr>
      </p:pic>
    </p:spTree>
    <p:extLst>
      <p:ext uri="{BB962C8B-B14F-4D97-AF65-F5344CB8AC3E}">
        <p14:creationId xmlns:p14="http://schemas.microsoft.com/office/powerpoint/2010/main" val="12084393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Immediately </a:t>
            </a:r>
            <a:r>
              <a:rPr lang="en-US" dirty="0" smtClean="0"/>
              <a:t>After Insertion</a:t>
            </a:r>
            <a:r>
              <a:rPr lang="en-US" dirty="0"/>
              <a:t/>
            </a:r>
            <a:br>
              <a:rPr lang="en-US" dirty="0"/>
            </a:br>
            <a:endParaRPr lang="en-US" dirty="0"/>
          </a:p>
        </p:txBody>
      </p:sp>
      <p:sp>
        <p:nvSpPr>
          <p:cNvPr id="3" name="Content Placeholder 2"/>
          <p:cNvSpPr>
            <a:spLocks noGrp="1"/>
          </p:cNvSpPr>
          <p:nvPr>
            <p:ph idx="1"/>
          </p:nvPr>
        </p:nvSpPr>
        <p:spPr>
          <a:xfrm>
            <a:off x="152400" y="950913"/>
            <a:ext cx="6324600" cy="4525963"/>
          </a:xfrm>
        </p:spPr>
        <p:txBody>
          <a:bodyPr>
            <a:normAutofit fontScale="62500" lnSpcReduction="20000"/>
          </a:bodyPr>
          <a:lstStyle/>
          <a:p>
            <a:r>
              <a:rPr lang="en-US" dirty="0"/>
              <a:t>ACOG: Performance of an ultrasound to check IUD placement is not </a:t>
            </a:r>
            <a:r>
              <a:rPr lang="en-US" dirty="0" smtClean="0"/>
              <a:t>a </a:t>
            </a:r>
            <a:r>
              <a:rPr lang="en-US" dirty="0"/>
              <a:t>common practice to use ultrasound to confirm placement. Therefore, this would </a:t>
            </a:r>
            <a:r>
              <a:rPr lang="en-US" dirty="0">
                <a:solidFill>
                  <a:srgbClr val="FF0000"/>
                </a:solidFill>
              </a:rPr>
              <a:t>not be routinely </a:t>
            </a:r>
            <a:r>
              <a:rPr lang="en-US" dirty="0"/>
              <a:t>billed</a:t>
            </a:r>
            <a:r>
              <a:rPr lang="en-US" dirty="0" smtClean="0"/>
              <a:t>.</a:t>
            </a:r>
          </a:p>
          <a:p>
            <a:r>
              <a:rPr lang="en-US" dirty="0" smtClean="0"/>
              <a:t>Measure Position </a:t>
            </a:r>
            <a:r>
              <a:rPr lang="en-US" dirty="0"/>
              <a:t>of misplaced </a:t>
            </a:r>
            <a:r>
              <a:rPr lang="en-US" dirty="0" smtClean="0"/>
              <a:t>IUD </a:t>
            </a:r>
            <a:r>
              <a:rPr lang="en-US" dirty="0"/>
              <a:t>by US at insertion and 2-3 months after insertion </a:t>
            </a:r>
            <a:endParaRPr lang="en-US" dirty="0" smtClean="0"/>
          </a:p>
          <a:p>
            <a:r>
              <a:rPr lang="en-US" dirty="0"/>
              <a:t>Movement of IUD can be upward or downward, but more commonly upward </a:t>
            </a:r>
            <a:endParaRPr lang="en-US" dirty="0" smtClean="0"/>
          </a:p>
          <a:p>
            <a:r>
              <a:rPr lang="en-US" dirty="0"/>
              <a:t>2/3 of misplaced IUDs at insertion will move to normal position within 3 months and that ultrasound evaluation of its position is </a:t>
            </a:r>
            <a:r>
              <a:rPr lang="en-US" dirty="0">
                <a:solidFill>
                  <a:srgbClr val="FF0000"/>
                </a:solidFill>
              </a:rPr>
              <a:t>not a good predictor </a:t>
            </a:r>
            <a:r>
              <a:rPr lang="en-US" dirty="0"/>
              <a:t>of future </a:t>
            </a:r>
            <a:r>
              <a:rPr lang="en-US" dirty="0" err="1"/>
              <a:t>evoluation</a:t>
            </a:r>
            <a:r>
              <a:rPr lang="en-US" dirty="0"/>
              <a:t>.</a:t>
            </a:r>
          </a:p>
          <a:p>
            <a:r>
              <a:rPr lang="en-US" dirty="0" smtClean="0"/>
              <a:t>But ultrasonography </a:t>
            </a:r>
            <a:r>
              <a:rPr lang="en-US" dirty="0"/>
              <a:t>may be used to confirm the location of the IUD when the physician incurs </a:t>
            </a:r>
            <a:r>
              <a:rPr lang="en-US" dirty="0">
                <a:solidFill>
                  <a:srgbClr val="FF0000"/>
                </a:solidFill>
              </a:rPr>
              <a:t>a difficult IUD placement </a:t>
            </a:r>
            <a:r>
              <a:rPr lang="en-US" dirty="0"/>
              <a:t>(e.g., severe pain, uterine perforation, etc.). </a:t>
            </a:r>
            <a:endParaRPr lang="en-US" dirty="0" smtClean="0"/>
          </a:p>
          <a:p>
            <a:endParaRPr lang="en-US" dirty="0" smtClean="0"/>
          </a:p>
          <a:p>
            <a:endParaRPr lang="en-US" dirty="0"/>
          </a:p>
          <a:p>
            <a:endParaRPr lang="en-US" dirty="0"/>
          </a:p>
          <a:p>
            <a:endParaRPr lang="en-US" dirty="0"/>
          </a:p>
        </p:txBody>
      </p:sp>
      <p:pic>
        <p:nvPicPr>
          <p:cNvPr id="1026" name="Picture 2" descr="F:\n09.jpg"/>
          <p:cNvPicPr>
            <a:picLocks noChangeAspect="1" noChangeArrowheads="1"/>
          </p:cNvPicPr>
          <p:nvPr/>
        </p:nvPicPr>
        <p:blipFill>
          <a:blip r:embed="rId2"/>
          <a:srcRect/>
          <a:stretch>
            <a:fillRect/>
          </a:stretch>
        </p:blipFill>
        <p:spPr bwMode="auto">
          <a:xfrm>
            <a:off x="6677025" y="5010150"/>
            <a:ext cx="2466975" cy="1847850"/>
          </a:xfrm>
          <a:prstGeom prst="rect">
            <a:avLst/>
          </a:prstGeom>
          <a:noFill/>
        </p:spPr>
      </p:pic>
      <p:pic>
        <p:nvPicPr>
          <p:cNvPr id="5" name="Picture 2" descr="Figure 4 ( A – C ) Geometric relation of a properly inserted intrauterine device (IUD) to endometrial cavities with various inappropriate fundal transverse dimension. ( A ) Fundal transverse dimension significantly smaller than the length of the transverse arm of the IUD; ( B ) fundal transverse dimension significantly greater (initial position of the IUD); ( C ) fundal transverse dimension significantly greater (possible subsequent position of the IUD). &#10;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265762"/>
            <a:ext cx="3250406" cy="1514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Documents and Settings\mmhennawy\Desktop\jum200726101389-fig-0001.png"/>
          <p:cNvPicPr>
            <a:picLocks noChangeAspect="1" noChangeArrowheads="1"/>
          </p:cNvPicPr>
          <p:nvPr/>
        </p:nvPicPr>
        <p:blipFill>
          <a:blip r:embed="rId4"/>
          <a:srcRect/>
          <a:stretch>
            <a:fillRect/>
          </a:stretch>
        </p:blipFill>
        <p:spPr bwMode="auto">
          <a:xfrm>
            <a:off x="6990017" y="1143000"/>
            <a:ext cx="2091928" cy="3387328"/>
          </a:xfrm>
          <a:prstGeom prst="rect">
            <a:avLst/>
          </a:prstGeom>
          <a:noFill/>
        </p:spPr>
      </p:pic>
    </p:spTree>
    <p:extLst>
      <p:ext uri="{BB962C8B-B14F-4D97-AF65-F5344CB8AC3E}">
        <p14:creationId xmlns:p14="http://schemas.microsoft.com/office/powerpoint/2010/main" val="471628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Follow Up </a:t>
            </a:r>
          </a:p>
        </p:txBody>
      </p:sp>
      <p:sp>
        <p:nvSpPr>
          <p:cNvPr id="3" name="Content Placeholder 2"/>
          <p:cNvSpPr>
            <a:spLocks noGrp="1"/>
          </p:cNvSpPr>
          <p:nvPr>
            <p:ph idx="1"/>
          </p:nvPr>
        </p:nvSpPr>
        <p:spPr/>
        <p:txBody>
          <a:bodyPr/>
          <a:lstStyle/>
          <a:p>
            <a:pPr marL="0" indent="0">
              <a:buNone/>
            </a:pPr>
            <a:r>
              <a:rPr lang="en-US" dirty="0" smtClean="0"/>
              <a:t>     - As a routine</a:t>
            </a:r>
            <a:endParaRPr lang="en-US" dirty="0"/>
          </a:p>
          <a:p>
            <a:pPr marL="0" indent="0">
              <a:buNone/>
            </a:pPr>
            <a:r>
              <a:rPr lang="en-US" dirty="0"/>
              <a:t> </a:t>
            </a:r>
            <a:r>
              <a:rPr lang="en-US" dirty="0" smtClean="0"/>
              <a:t>    -When complications occur</a:t>
            </a:r>
            <a:endParaRPr lang="en-US" dirty="0"/>
          </a:p>
          <a:p>
            <a:pPr marL="0" indent="0">
              <a:buNone/>
            </a:pPr>
            <a:r>
              <a:rPr lang="en-US" dirty="0"/>
              <a:t>     </a:t>
            </a:r>
            <a:r>
              <a:rPr lang="en-US" dirty="0" smtClean="0"/>
              <a:t>- After PPIUCD</a:t>
            </a:r>
            <a:endParaRPr lang="en-US" dirty="0"/>
          </a:p>
          <a:p>
            <a:endParaRPr lang="en-US" dirty="0"/>
          </a:p>
        </p:txBody>
      </p:sp>
    </p:spTree>
    <p:extLst>
      <p:ext uri="{BB962C8B-B14F-4D97-AF65-F5344CB8AC3E}">
        <p14:creationId xmlns:p14="http://schemas.microsoft.com/office/powerpoint/2010/main" val="20816637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as routine</a:t>
            </a:r>
            <a:endParaRPr lang="en-US" dirty="0"/>
          </a:p>
        </p:txBody>
      </p:sp>
      <p:sp>
        <p:nvSpPr>
          <p:cNvPr id="3" name="Content Placeholder 2"/>
          <p:cNvSpPr>
            <a:spLocks noGrp="1"/>
          </p:cNvSpPr>
          <p:nvPr>
            <p:ph idx="1"/>
          </p:nvPr>
        </p:nvSpPr>
        <p:spPr/>
        <p:txBody>
          <a:bodyPr>
            <a:normAutofit lnSpcReduction="10000"/>
          </a:bodyPr>
          <a:lstStyle/>
          <a:p>
            <a:r>
              <a:rPr lang="en-US" dirty="0"/>
              <a:t>In the absence of complaints and with the IUD in place, further periodic follow-ups to </a:t>
            </a:r>
            <a:r>
              <a:rPr lang="en-US" dirty="0" smtClean="0"/>
              <a:t>verify its </a:t>
            </a:r>
            <a:r>
              <a:rPr lang="en-US" dirty="0"/>
              <a:t>presence are not necessary. </a:t>
            </a:r>
            <a:endParaRPr lang="en-US" dirty="0" smtClean="0"/>
          </a:p>
          <a:p>
            <a:r>
              <a:rPr lang="en-US" dirty="0" smtClean="0"/>
              <a:t>The </a:t>
            </a:r>
            <a:r>
              <a:rPr lang="en-US" dirty="0"/>
              <a:t>woman herself can, if she wishes, check from time </a:t>
            </a:r>
            <a:r>
              <a:rPr lang="en-US" dirty="0" smtClean="0"/>
              <a:t>to time </a:t>
            </a:r>
            <a:r>
              <a:rPr lang="en-US" dirty="0"/>
              <a:t>that </a:t>
            </a:r>
            <a:r>
              <a:rPr lang="en-US" dirty="0" smtClean="0"/>
              <a:t>the </a:t>
            </a:r>
            <a:r>
              <a:rPr lang="en-US" dirty="0"/>
              <a:t>strings can still be </a:t>
            </a:r>
            <a:r>
              <a:rPr lang="en-US" dirty="0" smtClean="0"/>
              <a:t>felt</a:t>
            </a:r>
          </a:p>
          <a:p>
            <a:endParaRPr lang="en-US" dirty="0"/>
          </a:p>
          <a:p>
            <a:endParaRPr lang="en-US" dirty="0" smtClean="0"/>
          </a:p>
          <a:p>
            <a:r>
              <a:rPr lang="en-US" sz="1800" dirty="0"/>
              <a:t>The NHG Practice Guideline 'Intrauterine devices</a:t>
            </a:r>
          </a:p>
        </p:txBody>
      </p:sp>
      <p:pic>
        <p:nvPicPr>
          <p:cNvPr id="2050" name="Picture 2" descr="C:\Documents and Settings\mmhennawy\Desktop\مشاريع مفتوحة\ideal iucd\n09.jpg"/>
          <p:cNvPicPr>
            <a:picLocks noChangeAspect="1" noChangeArrowheads="1"/>
          </p:cNvPicPr>
          <p:nvPr/>
        </p:nvPicPr>
        <p:blipFill>
          <a:blip r:embed="rId2"/>
          <a:srcRect/>
          <a:stretch>
            <a:fillRect/>
          </a:stretch>
        </p:blipFill>
        <p:spPr bwMode="auto">
          <a:xfrm>
            <a:off x="6677025" y="5010150"/>
            <a:ext cx="2466975" cy="1847850"/>
          </a:xfrm>
          <a:prstGeom prst="rect">
            <a:avLst/>
          </a:prstGeom>
          <a:noFill/>
        </p:spPr>
      </p:pic>
    </p:spTree>
    <p:extLst>
      <p:ext uri="{BB962C8B-B14F-4D97-AF65-F5344CB8AC3E}">
        <p14:creationId xmlns:p14="http://schemas.microsoft.com/office/powerpoint/2010/main" val="2979073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As </a:t>
            </a:r>
            <a:r>
              <a:rPr lang="en-US" dirty="0" err="1" smtClean="0"/>
              <a:t>Complicaions</a:t>
            </a:r>
            <a:r>
              <a:rPr lang="en-US" dirty="0" smtClean="0"/>
              <a:t> Occur</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0600" y="1524000"/>
            <a:ext cx="4639330" cy="4525963"/>
          </a:xfrm>
        </p:spPr>
      </p:pic>
    </p:spTree>
    <p:extLst>
      <p:ext uri="{BB962C8B-B14F-4D97-AF65-F5344CB8AC3E}">
        <p14:creationId xmlns:p14="http://schemas.microsoft.com/office/powerpoint/2010/main" val="33597634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Documents and Settings\mmhennawy\Desktop\usg-15010-f7.gif"/>
          <p:cNvPicPr>
            <a:picLocks noChangeAspect="1" noChangeArrowheads="1"/>
          </p:cNvPicPr>
          <p:nvPr/>
        </p:nvPicPr>
        <p:blipFill>
          <a:blip r:embed="rId2"/>
          <a:srcRect/>
          <a:stretch>
            <a:fillRect/>
          </a:stretch>
        </p:blipFill>
        <p:spPr bwMode="auto">
          <a:xfrm>
            <a:off x="4324134" y="2438400"/>
            <a:ext cx="4572001" cy="1752600"/>
          </a:xfrm>
          <a:prstGeom prst="rect">
            <a:avLst/>
          </a:prstGeom>
          <a:noFill/>
        </p:spPr>
      </p:pic>
      <p:sp>
        <p:nvSpPr>
          <p:cNvPr id="9" name="TextBox 8"/>
          <p:cNvSpPr txBox="1"/>
          <p:nvPr/>
        </p:nvSpPr>
        <p:spPr>
          <a:xfrm>
            <a:off x="5029200" y="4495800"/>
            <a:ext cx="3866935" cy="1523075"/>
          </a:xfrm>
          <a:prstGeom prst="rect">
            <a:avLst/>
          </a:prstGeom>
          <a:noFill/>
        </p:spPr>
        <p:txBody>
          <a:bodyPr wrap="square" rtlCol="0">
            <a:spAutoFit/>
          </a:bodyPr>
          <a:lstStyle/>
          <a:p>
            <a:r>
              <a:rPr lang="en-US" b="1" dirty="0" smtClean="0">
                <a:solidFill>
                  <a:srgbClr val="FF0000"/>
                </a:solidFill>
              </a:rPr>
              <a:t>Displaced and embedded </a:t>
            </a:r>
            <a:r>
              <a:rPr lang="en-US" b="1" dirty="0" smtClean="0"/>
              <a:t>intrauterine device (IUD) with </a:t>
            </a:r>
            <a:r>
              <a:rPr lang="en-US" b="1" dirty="0" smtClean="0">
                <a:solidFill>
                  <a:srgbClr val="FF0000"/>
                </a:solidFill>
              </a:rPr>
              <a:t>early pregnancy </a:t>
            </a:r>
            <a:r>
              <a:rPr lang="en-US" b="1" dirty="0" smtClean="0"/>
              <a:t>in a 24-year-old female with acute abdominal pain and positive pregnancy test</a:t>
            </a:r>
            <a:endParaRPr lang="en-US" dirty="0"/>
          </a:p>
        </p:txBody>
      </p:sp>
      <p:pic>
        <p:nvPicPr>
          <p:cNvPr id="12" name="Picture 11" descr="C:\Documents and Settings\mmhennawy\Desktop\ss.JPG"/>
          <p:cNvPicPr>
            <a:picLocks noChangeAspect="1" noChangeArrowheads="1"/>
          </p:cNvPicPr>
          <p:nvPr/>
        </p:nvPicPr>
        <p:blipFill>
          <a:blip r:embed="rId3"/>
          <a:srcRect/>
          <a:stretch>
            <a:fillRect/>
          </a:stretch>
        </p:blipFill>
        <p:spPr bwMode="auto">
          <a:xfrm>
            <a:off x="228600" y="457200"/>
            <a:ext cx="3924758" cy="4876800"/>
          </a:xfrm>
          <a:prstGeom prst="rect">
            <a:avLst/>
          </a:prstGeom>
          <a:noFill/>
        </p:spPr>
      </p:pic>
      <p:pic>
        <p:nvPicPr>
          <p:cNvPr id="3074" name="Picture 2" descr="C:\Documents and Settings\mmhennawy\Desktop\dee8744880459853a32d536d8f8eefed.jpg"/>
          <p:cNvPicPr>
            <a:picLocks noChangeAspect="1" noChangeArrowheads="1"/>
          </p:cNvPicPr>
          <p:nvPr/>
        </p:nvPicPr>
        <p:blipFill>
          <a:blip r:embed="rId4" cstate="print"/>
          <a:srcRect/>
          <a:stretch>
            <a:fillRect/>
          </a:stretch>
        </p:blipFill>
        <p:spPr bwMode="auto">
          <a:xfrm>
            <a:off x="6019800" y="228600"/>
            <a:ext cx="2057400" cy="1949302"/>
          </a:xfrm>
          <a:prstGeom prst="rect">
            <a:avLst/>
          </a:prstGeom>
          <a:noFill/>
        </p:spPr>
      </p:pic>
    </p:spTree>
    <p:extLst>
      <p:ext uri="{BB962C8B-B14F-4D97-AF65-F5344CB8AC3E}">
        <p14:creationId xmlns:p14="http://schemas.microsoft.com/office/powerpoint/2010/main" val="40606963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mmhennawy\Desktop\usg-15010-f10.gif"/>
          <p:cNvPicPr>
            <a:picLocks noChangeAspect="1" noChangeArrowheads="1"/>
          </p:cNvPicPr>
          <p:nvPr/>
        </p:nvPicPr>
        <p:blipFill>
          <a:blip r:embed="rId2"/>
          <a:srcRect/>
          <a:stretch>
            <a:fillRect/>
          </a:stretch>
        </p:blipFill>
        <p:spPr bwMode="auto">
          <a:xfrm>
            <a:off x="81439" y="2713672"/>
            <a:ext cx="3657600" cy="2438400"/>
          </a:xfrm>
          <a:prstGeom prst="rect">
            <a:avLst/>
          </a:prstGeom>
          <a:noFill/>
        </p:spPr>
      </p:pic>
      <p:sp>
        <p:nvSpPr>
          <p:cNvPr id="8" name="TextBox 7"/>
          <p:cNvSpPr txBox="1"/>
          <p:nvPr/>
        </p:nvSpPr>
        <p:spPr>
          <a:xfrm>
            <a:off x="81438" y="5334000"/>
            <a:ext cx="3657601" cy="923330"/>
          </a:xfrm>
          <a:prstGeom prst="rect">
            <a:avLst/>
          </a:prstGeom>
          <a:noFill/>
        </p:spPr>
        <p:txBody>
          <a:bodyPr wrap="square" rtlCol="0">
            <a:spAutoFit/>
          </a:bodyPr>
          <a:lstStyle/>
          <a:p>
            <a:r>
              <a:rPr lang="en-US" b="1" dirty="0" smtClean="0">
                <a:solidFill>
                  <a:srgbClr val="FF0000"/>
                </a:solidFill>
              </a:rPr>
              <a:t>Embedded</a:t>
            </a:r>
            <a:r>
              <a:rPr lang="en-US" b="1" dirty="0" smtClean="0"/>
              <a:t> intrauterine device (IUD) in a 31-year-old female presents with the </a:t>
            </a:r>
            <a:r>
              <a:rPr lang="en-US" b="1" dirty="0" smtClean="0">
                <a:solidFill>
                  <a:srgbClr val="FF0000"/>
                </a:solidFill>
              </a:rPr>
              <a:t>absence of retrieval strings.</a:t>
            </a:r>
            <a:endParaRPr lang="en-US" dirty="0">
              <a:solidFill>
                <a:srgbClr val="FF0000"/>
              </a:solidFill>
            </a:endParaRPr>
          </a:p>
        </p:txBody>
      </p:sp>
      <p:pic>
        <p:nvPicPr>
          <p:cNvPr id="9" name="Picture 2" descr="C:\Documents and Settings\mmhennawy\Desktop\usg-15010-f8.gif"/>
          <p:cNvPicPr>
            <a:picLocks noGrp="1" noChangeAspect="1" noChangeArrowheads="1"/>
          </p:cNvPicPr>
          <p:nvPr>
            <p:ph idx="1"/>
          </p:nvPr>
        </p:nvPicPr>
        <p:blipFill>
          <a:blip r:embed="rId3"/>
          <a:srcRect/>
          <a:stretch>
            <a:fillRect/>
          </a:stretch>
        </p:blipFill>
        <p:spPr bwMode="auto">
          <a:xfrm>
            <a:off x="5791200" y="152400"/>
            <a:ext cx="3157894" cy="2339181"/>
          </a:xfrm>
          <a:prstGeom prst="rect">
            <a:avLst/>
          </a:prstGeom>
          <a:noFill/>
        </p:spPr>
      </p:pic>
      <p:sp>
        <p:nvSpPr>
          <p:cNvPr id="10" name="TextBox 9"/>
          <p:cNvSpPr txBox="1"/>
          <p:nvPr/>
        </p:nvSpPr>
        <p:spPr>
          <a:xfrm>
            <a:off x="5791200" y="2602721"/>
            <a:ext cx="3352800" cy="1200329"/>
          </a:xfrm>
          <a:prstGeom prst="rect">
            <a:avLst/>
          </a:prstGeom>
          <a:noFill/>
        </p:spPr>
        <p:txBody>
          <a:bodyPr wrap="square" rtlCol="0">
            <a:spAutoFit/>
          </a:bodyPr>
          <a:lstStyle/>
          <a:p>
            <a:r>
              <a:rPr lang="en-US" b="1" dirty="0" smtClean="0">
                <a:solidFill>
                  <a:srgbClr val="FF0000"/>
                </a:solidFill>
              </a:rPr>
              <a:t>Displaced </a:t>
            </a:r>
            <a:r>
              <a:rPr lang="en-US" b="1" dirty="0" smtClean="0"/>
              <a:t>intrauterine device (IUD) with </a:t>
            </a:r>
            <a:r>
              <a:rPr lang="en-US" b="1" dirty="0" smtClean="0">
                <a:solidFill>
                  <a:srgbClr val="FF0000"/>
                </a:solidFill>
              </a:rPr>
              <a:t>ruptured ectopic </a:t>
            </a:r>
            <a:r>
              <a:rPr lang="en-US" b="1" dirty="0" smtClean="0"/>
              <a:t>pregnancy in a 33-year-old female having acute pelvic pain.</a:t>
            </a:r>
            <a:endParaRPr lang="en-US" dirty="0"/>
          </a:p>
        </p:txBody>
      </p:sp>
    </p:spTree>
    <p:extLst>
      <p:ext uri="{BB962C8B-B14F-4D97-AF65-F5344CB8AC3E}">
        <p14:creationId xmlns:p14="http://schemas.microsoft.com/office/powerpoint/2010/main" val="31942862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mmhennawy\Desktop\usg-15010-f12.gif"/>
          <p:cNvPicPr>
            <a:picLocks noChangeAspect="1" noChangeArrowheads="1"/>
          </p:cNvPicPr>
          <p:nvPr/>
        </p:nvPicPr>
        <p:blipFill>
          <a:blip r:embed="rId2"/>
          <a:srcRect/>
          <a:stretch>
            <a:fillRect/>
          </a:stretch>
        </p:blipFill>
        <p:spPr bwMode="auto">
          <a:xfrm>
            <a:off x="6823" y="3505200"/>
            <a:ext cx="4133643" cy="3348251"/>
          </a:xfrm>
          <a:prstGeom prst="rect">
            <a:avLst/>
          </a:prstGeom>
          <a:noFill/>
        </p:spPr>
      </p:pic>
      <p:pic>
        <p:nvPicPr>
          <p:cNvPr id="3075" name="Picture 3" descr="C:\Documents and Settings\mmhennawy\Desktop\usg-15010-f11.gif"/>
          <p:cNvPicPr>
            <a:picLocks noChangeAspect="1" noChangeArrowheads="1"/>
          </p:cNvPicPr>
          <p:nvPr/>
        </p:nvPicPr>
        <p:blipFill>
          <a:blip r:embed="rId3"/>
          <a:srcRect/>
          <a:stretch>
            <a:fillRect/>
          </a:stretch>
        </p:blipFill>
        <p:spPr bwMode="auto">
          <a:xfrm>
            <a:off x="0" y="0"/>
            <a:ext cx="3429000" cy="3223260"/>
          </a:xfrm>
          <a:prstGeom prst="rect">
            <a:avLst/>
          </a:prstGeom>
          <a:noFill/>
        </p:spPr>
      </p:pic>
      <p:sp>
        <p:nvSpPr>
          <p:cNvPr id="6" name="TextBox 5"/>
          <p:cNvSpPr txBox="1"/>
          <p:nvPr/>
        </p:nvSpPr>
        <p:spPr>
          <a:xfrm>
            <a:off x="4800600" y="762000"/>
            <a:ext cx="3276600" cy="1200329"/>
          </a:xfrm>
          <a:prstGeom prst="rect">
            <a:avLst/>
          </a:prstGeom>
          <a:noFill/>
        </p:spPr>
        <p:txBody>
          <a:bodyPr wrap="square" rtlCol="0">
            <a:spAutoFit/>
          </a:bodyPr>
          <a:lstStyle/>
          <a:p>
            <a:r>
              <a:rPr lang="en-US" b="1" dirty="0" smtClean="0">
                <a:solidFill>
                  <a:srgbClr val="FF0000"/>
                </a:solidFill>
              </a:rPr>
              <a:t>Partially perforated </a:t>
            </a:r>
            <a:r>
              <a:rPr lang="en-US" b="1" dirty="0" smtClean="0"/>
              <a:t>intrauterine device (IUD) in a 43-year-old female with shortened retrieval strings.</a:t>
            </a:r>
            <a:endParaRPr lang="en-US" dirty="0"/>
          </a:p>
        </p:txBody>
      </p:sp>
      <p:sp>
        <p:nvSpPr>
          <p:cNvPr id="7" name="TextBox 6"/>
          <p:cNvSpPr txBox="1"/>
          <p:nvPr/>
        </p:nvSpPr>
        <p:spPr>
          <a:xfrm>
            <a:off x="4800600" y="3962400"/>
            <a:ext cx="3657600" cy="1754326"/>
          </a:xfrm>
          <a:prstGeom prst="rect">
            <a:avLst/>
          </a:prstGeom>
          <a:noFill/>
        </p:spPr>
        <p:txBody>
          <a:bodyPr wrap="square" rtlCol="0">
            <a:spAutoFit/>
          </a:bodyPr>
          <a:lstStyle/>
          <a:p>
            <a:r>
              <a:rPr lang="en-US" b="1" dirty="0" smtClean="0">
                <a:solidFill>
                  <a:srgbClr val="FF0000"/>
                </a:solidFill>
              </a:rPr>
              <a:t>Complete intrauterine device (IUD) perforation </a:t>
            </a:r>
            <a:r>
              <a:rPr lang="en-US" b="1" dirty="0" smtClean="0"/>
              <a:t>with </a:t>
            </a:r>
            <a:r>
              <a:rPr lang="en-US" b="1" dirty="0" err="1" smtClean="0"/>
              <a:t>intraperitoneal</a:t>
            </a:r>
            <a:r>
              <a:rPr lang="en-US" b="1" dirty="0" smtClean="0"/>
              <a:t> migration in a 30-year-old female with absent retrieval strings and right upper-quadrant abdominal pain.</a:t>
            </a:r>
            <a:endParaRPr lang="en-US" dirty="0"/>
          </a:p>
        </p:txBody>
      </p:sp>
    </p:spTree>
    <p:extLst>
      <p:ext uri="{BB962C8B-B14F-4D97-AF65-F5344CB8AC3E}">
        <p14:creationId xmlns:p14="http://schemas.microsoft.com/office/powerpoint/2010/main" val="9241005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19200" y="1828800"/>
            <a:ext cx="6904759" cy="4131108"/>
          </a:xfrm>
        </p:spPr>
        <p:txBody>
          <a:bodyPr>
            <a:normAutofit fontScale="92500" lnSpcReduction="10000"/>
          </a:bodyPr>
          <a:lstStyle/>
          <a:p>
            <a:r>
              <a:rPr lang="en-US" dirty="0" smtClean="0"/>
              <a:t>Intrauterine contraception is highly effective, very safe, and generally well tolerated by most women. </a:t>
            </a:r>
          </a:p>
          <a:p>
            <a:r>
              <a:rPr lang="en-US" dirty="0" smtClean="0"/>
              <a:t>As such, it has become an increasingly popular method of contraception. </a:t>
            </a:r>
          </a:p>
          <a:p>
            <a:r>
              <a:rPr lang="en-US" dirty="0" smtClean="0"/>
              <a:t>Despite the overall excellent safety profile, side effects and complications can occur at the time of insertion and at different time points following insertion.</a:t>
            </a:r>
            <a:endParaRPr lang="en-US" dirty="0"/>
          </a:p>
        </p:txBody>
      </p:sp>
      <p:sp>
        <p:nvSpPr>
          <p:cNvPr id="2" name="TextBox 1"/>
          <p:cNvSpPr txBox="1"/>
          <p:nvPr/>
        </p:nvSpPr>
        <p:spPr>
          <a:xfrm>
            <a:off x="1524000" y="228600"/>
            <a:ext cx="6019800" cy="1754326"/>
          </a:xfrm>
          <a:prstGeom prst="rect">
            <a:avLst/>
          </a:prstGeom>
          <a:noFill/>
        </p:spPr>
        <p:txBody>
          <a:bodyPr wrap="square" rtlCol="0">
            <a:spAutoFit/>
          </a:bodyPr>
          <a:lstStyle/>
          <a:p>
            <a:pPr algn="ctr"/>
            <a:r>
              <a:rPr lang="en-US" sz="3600" b="1" dirty="0">
                <a:solidFill>
                  <a:srgbClr val="FF0000"/>
                </a:solidFill>
              </a:rPr>
              <a:t>To IUD or not IUD?</a:t>
            </a:r>
            <a:br>
              <a:rPr lang="en-US" sz="3600" b="1" dirty="0">
                <a:solidFill>
                  <a:srgbClr val="FF0000"/>
                </a:solidFill>
              </a:rPr>
            </a:br>
            <a:r>
              <a:rPr lang="en-US" sz="3600" b="1" dirty="0">
                <a:solidFill>
                  <a:srgbClr val="FF0000"/>
                </a:solidFill>
              </a:rPr>
              <a:t> That is the question..</a:t>
            </a:r>
            <a:br>
              <a:rPr lang="en-US" sz="3600" b="1" dirty="0">
                <a:solidFill>
                  <a:srgbClr val="FF0000"/>
                </a:solidFill>
              </a:rPr>
            </a:br>
            <a:endParaRPr lang="en-US" sz="3600" dirty="0">
              <a:solidFill>
                <a:srgbClr val="FF0000"/>
              </a:solidFill>
            </a:endParaRPr>
          </a:p>
        </p:txBody>
      </p:sp>
      <p:pic>
        <p:nvPicPr>
          <p:cNvPr id="5122" name="Picture 2" descr="D:\محاضرات\محاضرات الحناوى\صور لزوم المحاضرات\1982132_388959007910576_5133238321867444418_n.png"/>
          <p:cNvPicPr>
            <a:picLocks noChangeAspect="1" noChangeArrowheads="1"/>
          </p:cNvPicPr>
          <p:nvPr/>
        </p:nvPicPr>
        <p:blipFill>
          <a:blip r:embed="rId2"/>
          <a:srcRect/>
          <a:stretch>
            <a:fillRect/>
          </a:stretch>
        </p:blipFill>
        <p:spPr bwMode="auto">
          <a:xfrm>
            <a:off x="7239000" y="0"/>
            <a:ext cx="1905000" cy="1556451"/>
          </a:xfrm>
          <a:prstGeom prst="rect">
            <a:avLst/>
          </a:prstGeom>
          <a:noFill/>
        </p:spPr>
      </p:pic>
    </p:spTree>
    <p:extLst>
      <p:ext uri="{BB962C8B-B14F-4D97-AF65-F5344CB8AC3E}">
        <p14:creationId xmlns:p14="http://schemas.microsoft.com/office/powerpoint/2010/main" val="1754042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Documents and Settings\mmhennawy\Desktop\usg-15010-f13.gif"/>
          <p:cNvPicPr>
            <a:picLocks noChangeAspect="1" noChangeArrowheads="1"/>
          </p:cNvPicPr>
          <p:nvPr/>
        </p:nvPicPr>
        <p:blipFill>
          <a:blip r:embed="rId2"/>
          <a:srcRect/>
          <a:stretch>
            <a:fillRect/>
          </a:stretch>
        </p:blipFill>
        <p:spPr bwMode="auto">
          <a:xfrm>
            <a:off x="-1137" y="0"/>
            <a:ext cx="5275385" cy="2057400"/>
          </a:xfrm>
          <a:prstGeom prst="rect">
            <a:avLst/>
          </a:prstGeom>
          <a:noFill/>
        </p:spPr>
      </p:pic>
      <p:sp>
        <p:nvSpPr>
          <p:cNvPr id="5" name="TextBox 4"/>
          <p:cNvSpPr txBox="1"/>
          <p:nvPr/>
        </p:nvSpPr>
        <p:spPr>
          <a:xfrm>
            <a:off x="23884" y="2286000"/>
            <a:ext cx="4495800" cy="1200329"/>
          </a:xfrm>
          <a:prstGeom prst="rect">
            <a:avLst/>
          </a:prstGeom>
          <a:noFill/>
        </p:spPr>
        <p:txBody>
          <a:bodyPr wrap="square" rtlCol="0">
            <a:spAutoFit/>
          </a:bodyPr>
          <a:lstStyle/>
          <a:p>
            <a:r>
              <a:rPr lang="en-US" b="1" dirty="0" smtClean="0">
                <a:solidFill>
                  <a:srgbClr val="FF0000"/>
                </a:solidFill>
              </a:rPr>
              <a:t>Retained intrauterine device </a:t>
            </a:r>
            <a:r>
              <a:rPr lang="en-US" b="1" dirty="0" smtClean="0"/>
              <a:t>(IUD) retrieval string in a 24-year-old female with </a:t>
            </a:r>
            <a:r>
              <a:rPr lang="en-US" b="1" dirty="0" err="1" smtClean="0"/>
              <a:t>crampy</a:t>
            </a:r>
            <a:r>
              <a:rPr lang="en-US" b="1" dirty="0" smtClean="0"/>
              <a:t> pelvic pain and history of IUD removal approximately a year ago.</a:t>
            </a:r>
            <a:endParaRPr lang="en-US" dirty="0"/>
          </a:p>
        </p:txBody>
      </p:sp>
      <p:pic>
        <p:nvPicPr>
          <p:cNvPr id="6" name="Picture 2" descr="C:\Documents and Settings\mmhennawy\Desktop\usg-15010-f14.gif"/>
          <p:cNvPicPr>
            <a:picLocks noChangeAspect="1" noChangeArrowheads="1"/>
          </p:cNvPicPr>
          <p:nvPr/>
        </p:nvPicPr>
        <p:blipFill>
          <a:blip r:embed="rId3"/>
          <a:srcRect/>
          <a:stretch>
            <a:fillRect/>
          </a:stretch>
        </p:blipFill>
        <p:spPr bwMode="auto">
          <a:xfrm>
            <a:off x="5274249" y="2238304"/>
            <a:ext cx="3849280" cy="2868803"/>
          </a:xfrm>
          <a:prstGeom prst="rect">
            <a:avLst/>
          </a:prstGeom>
          <a:noFill/>
        </p:spPr>
      </p:pic>
      <p:sp>
        <p:nvSpPr>
          <p:cNvPr id="7" name="TextBox 6"/>
          <p:cNvSpPr txBox="1"/>
          <p:nvPr/>
        </p:nvSpPr>
        <p:spPr>
          <a:xfrm>
            <a:off x="5274248" y="5105970"/>
            <a:ext cx="3849281" cy="1477328"/>
          </a:xfrm>
          <a:prstGeom prst="rect">
            <a:avLst/>
          </a:prstGeom>
          <a:noFill/>
        </p:spPr>
        <p:txBody>
          <a:bodyPr wrap="square" rtlCol="0">
            <a:spAutoFit/>
          </a:bodyPr>
          <a:lstStyle/>
          <a:p>
            <a:r>
              <a:rPr lang="en-US" b="1" dirty="0" smtClean="0">
                <a:solidFill>
                  <a:srgbClr val="FF0000"/>
                </a:solidFill>
              </a:rPr>
              <a:t>Calcifications</a:t>
            </a:r>
            <a:r>
              <a:rPr lang="en-US" b="1" dirty="0" smtClean="0"/>
              <a:t> associated with the intrauterine device (IUD) in a 39-year-old female with pelvic pain and a history of a </a:t>
            </a:r>
            <a:r>
              <a:rPr lang="en-US" b="1" dirty="0" err="1" smtClean="0"/>
              <a:t>levonorgestrel</a:t>
            </a:r>
            <a:r>
              <a:rPr lang="en-US" b="1" dirty="0" smtClean="0"/>
              <a:t>-releasing IUD placed approximately a year ago.</a:t>
            </a:r>
            <a:endParaRPr lang="en-US" dirty="0"/>
          </a:p>
        </p:txBody>
      </p:sp>
    </p:spTree>
    <p:extLst>
      <p:ext uri="{BB962C8B-B14F-4D97-AF65-F5344CB8AC3E}">
        <p14:creationId xmlns:p14="http://schemas.microsoft.com/office/powerpoint/2010/main" val="25457254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Follow Up After PPIUCD</a:t>
            </a:r>
            <a:endParaRPr lang="en-US" dirty="0"/>
          </a:p>
        </p:txBody>
      </p:sp>
      <p:sp>
        <p:nvSpPr>
          <p:cNvPr id="3" name="Content Placeholder 2"/>
          <p:cNvSpPr>
            <a:spLocks noGrp="1"/>
          </p:cNvSpPr>
          <p:nvPr>
            <p:ph idx="1"/>
          </p:nvPr>
        </p:nvSpPr>
        <p:spPr>
          <a:xfrm>
            <a:off x="152400" y="1417638"/>
            <a:ext cx="8686800" cy="5059362"/>
          </a:xfrm>
        </p:spPr>
        <p:txBody>
          <a:bodyPr>
            <a:normAutofit fontScale="70000" lnSpcReduction="20000"/>
          </a:bodyPr>
          <a:lstStyle/>
          <a:p>
            <a:r>
              <a:rPr lang="en-US" dirty="0"/>
              <a:t>Immediate postpartum IUD </a:t>
            </a:r>
            <a:r>
              <a:rPr lang="en-US" dirty="0" smtClean="0"/>
              <a:t>placement has </a:t>
            </a:r>
            <a:r>
              <a:rPr lang="en-US" dirty="0"/>
              <a:t>been shown to be safe, and </a:t>
            </a:r>
            <a:r>
              <a:rPr lang="en-US" sz="3000" dirty="0"/>
              <a:t>is recommended </a:t>
            </a:r>
            <a:r>
              <a:rPr lang="en-US" sz="1300" dirty="0"/>
              <a:t>by the American College of Obstetricians &amp; Gynecologists, the World Health Organization and the U.S. Center for Disease Control.</a:t>
            </a:r>
            <a:r>
              <a:rPr lang="en-US" dirty="0"/>
              <a:t> </a:t>
            </a:r>
            <a:endParaRPr lang="en-US" dirty="0" smtClean="0"/>
          </a:p>
          <a:p>
            <a:r>
              <a:rPr lang="en-US" dirty="0" smtClean="0"/>
              <a:t>Immediate </a:t>
            </a:r>
            <a:r>
              <a:rPr lang="en-US" dirty="0"/>
              <a:t>postpartum IUD placement has the advantage of providing contraception at a time that the woman is already accessing medical care, avoiding potential loss to follow up or risk of unintended pregnancy. Additionally, women who have anesthesia for delivery have reduced pain at the time of IUD placement compared to having the IUD placed at the postpartum follow up </a:t>
            </a:r>
            <a:r>
              <a:rPr lang="en-US" dirty="0" smtClean="0"/>
              <a:t>appointment</a:t>
            </a:r>
          </a:p>
          <a:p>
            <a:r>
              <a:rPr lang="en-US" dirty="0" smtClean="0">
                <a:solidFill>
                  <a:srgbClr val="FF0000"/>
                </a:solidFill>
              </a:rPr>
              <a:t>For research , A </a:t>
            </a:r>
            <a:r>
              <a:rPr lang="en-US" dirty="0" err="1">
                <a:solidFill>
                  <a:srgbClr val="FF0000"/>
                </a:solidFill>
              </a:rPr>
              <a:t>transabdominal</a:t>
            </a:r>
            <a:r>
              <a:rPr lang="en-US" dirty="0">
                <a:solidFill>
                  <a:srgbClr val="FF0000"/>
                </a:solidFill>
              </a:rPr>
              <a:t> scan </a:t>
            </a:r>
            <a:r>
              <a:rPr lang="en-US" dirty="0"/>
              <a:t>of pelvis was taken with full bladder at 48 hours, 6 </a:t>
            </a:r>
            <a:r>
              <a:rPr lang="en-US" dirty="0" err="1"/>
              <a:t>wks</a:t>
            </a:r>
            <a:r>
              <a:rPr lang="en-US" dirty="0"/>
              <a:t> &amp; 12 </a:t>
            </a:r>
            <a:r>
              <a:rPr lang="en-US" dirty="0" err="1"/>
              <a:t>wks</a:t>
            </a:r>
            <a:r>
              <a:rPr lang="en-US" dirty="0"/>
              <a:t> and 12 months </a:t>
            </a:r>
            <a:r>
              <a:rPr lang="en-US" dirty="0" smtClean="0"/>
              <a:t>postpartum </a:t>
            </a:r>
            <a:r>
              <a:rPr lang="en-US" dirty="0"/>
              <a:t>to assess distance between fundus of uterus and horizontal T-limb of </a:t>
            </a:r>
            <a:r>
              <a:rPr lang="en-US" dirty="0" smtClean="0"/>
              <a:t>Cu-T</a:t>
            </a:r>
          </a:p>
          <a:p>
            <a:r>
              <a:rPr lang="en-US" dirty="0" smtClean="0">
                <a:solidFill>
                  <a:srgbClr val="FF0000"/>
                </a:solidFill>
              </a:rPr>
              <a:t>The </a:t>
            </a:r>
            <a:r>
              <a:rPr lang="en-US" dirty="0">
                <a:solidFill>
                  <a:srgbClr val="FF0000"/>
                </a:solidFill>
              </a:rPr>
              <a:t>standard follow up </a:t>
            </a:r>
            <a:r>
              <a:rPr lang="en-US" dirty="0"/>
              <a:t>is </a:t>
            </a:r>
            <a:r>
              <a:rPr lang="en-US" dirty="0">
                <a:solidFill>
                  <a:srgbClr val="FF0000"/>
                </a:solidFill>
              </a:rPr>
              <a:t>a string </a:t>
            </a:r>
            <a:r>
              <a:rPr lang="en-US" dirty="0"/>
              <a:t>check (speculum exam to confirm presence of strings at cervical </a:t>
            </a:r>
            <a:r>
              <a:rPr lang="en-US" dirty="0" err="1"/>
              <a:t>os</a:t>
            </a:r>
            <a:r>
              <a:rPr lang="en-US" dirty="0"/>
              <a:t>) 2-6 weeks after IUD placement. If strings are not visible, or if the patient experiences symptoms concerning for expulsion, </a:t>
            </a:r>
            <a:r>
              <a:rPr lang="en-US" dirty="0">
                <a:solidFill>
                  <a:srgbClr val="FF0000"/>
                </a:solidFill>
              </a:rPr>
              <a:t>a </a:t>
            </a:r>
            <a:r>
              <a:rPr lang="en-US" dirty="0" err="1">
                <a:solidFill>
                  <a:srgbClr val="FF0000"/>
                </a:solidFill>
              </a:rPr>
              <a:t>transvaginal</a:t>
            </a:r>
            <a:r>
              <a:rPr lang="en-US" dirty="0">
                <a:solidFill>
                  <a:srgbClr val="FF0000"/>
                </a:solidFill>
              </a:rPr>
              <a:t> ultrasound </a:t>
            </a:r>
            <a:r>
              <a:rPr lang="en-US" dirty="0"/>
              <a:t>will be performed.</a:t>
            </a:r>
            <a:endParaRPr lang="en-US" dirty="0" smtClean="0"/>
          </a:p>
        </p:txBody>
      </p:sp>
    </p:spTree>
    <p:extLst>
      <p:ext uri="{BB962C8B-B14F-4D97-AF65-F5344CB8AC3E}">
        <p14:creationId xmlns:p14="http://schemas.microsoft.com/office/powerpoint/2010/main" val="3523211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Continuous U/S During Extraction</a:t>
            </a:r>
            <a:r>
              <a:rPr lang="en-US" dirty="0"/>
              <a:t/>
            </a:r>
            <a:br>
              <a:rPr lang="en-US" dirty="0"/>
            </a:br>
            <a:endParaRPr lang="en-US" dirty="0"/>
          </a:p>
        </p:txBody>
      </p:sp>
      <p:sp>
        <p:nvSpPr>
          <p:cNvPr id="3" name="Content Placeholder 2"/>
          <p:cNvSpPr>
            <a:spLocks noGrp="1"/>
          </p:cNvSpPr>
          <p:nvPr>
            <p:ph idx="1"/>
          </p:nvPr>
        </p:nvSpPr>
        <p:spPr>
          <a:xfrm>
            <a:off x="228600" y="979227"/>
            <a:ext cx="8839199" cy="4343400"/>
          </a:xfrm>
        </p:spPr>
        <p:txBody>
          <a:bodyPr>
            <a:normAutofit/>
          </a:bodyPr>
          <a:lstStyle/>
          <a:p>
            <a:r>
              <a:rPr lang="en-US" sz="2400" dirty="0" smtClean="0">
                <a:solidFill>
                  <a:schemeClr val="tx2">
                    <a:lumMod val="75000"/>
                  </a:schemeClr>
                </a:solidFill>
              </a:rPr>
              <a:t>Ultrasound-guided </a:t>
            </a:r>
            <a:r>
              <a:rPr lang="en-US" sz="2400" dirty="0">
                <a:solidFill>
                  <a:schemeClr val="tx2">
                    <a:lumMod val="75000"/>
                  </a:schemeClr>
                </a:solidFill>
              </a:rPr>
              <a:t>grasping tool </a:t>
            </a:r>
            <a:r>
              <a:rPr lang="en-US" sz="2400" dirty="0" smtClean="0">
                <a:solidFill>
                  <a:schemeClr val="tx2">
                    <a:lumMod val="75000"/>
                  </a:schemeClr>
                </a:solidFill>
              </a:rPr>
              <a:t>IUCD </a:t>
            </a:r>
            <a:r>
              <a:rPr lang="en-US" sz="2400" dirty="0">
                <a:solidFill>
                  <a:schemeClr val="tx2">
                    <a:lumMod val="75000"/>
                  </a:schemeClr>
                </a:solidFill>
              </a:rPr>
              <a:t>removal </a:t>
            </a:r>
            <a:r>
              <a:rPr lang="en-US" sz="2400" dirty="0">
                <a:solidFill>
                  <a:srgbClr val="FF0000"/>
                </a:solidFill>
              </a:rPr>
              <a:t>when </a:t>
            </a:r>
            <a:r>
              <a:rPr lang="en-US" sz="2400" dirty="0"/>
              <a:t>the strings are not visible </a:t>
            </a:r>
            <a:r>
              <a:rPr lang="en-US" sz="2400" dirty="0">
                <a:solidFill>
                  <a:srgbClr val="FF0000"/>
                </a:solidFill>
              </a:rPr>
              <a:t>and </a:t>
            </a:r>
            <a:r>
              <a:rPr lang="en-US" sz="2400" dirty="0"/>
              <a:t>conventional office procedures have </a:t>
            </a:r>
            <a:r>
              <a:rPr lang="en-US" sz="2400" dirty="0">
                <a:solidFill>
                  <a:srgbClr val="FF0000"/>
                </a:solidFill>
              </a:rPr>
              <a:t>failed</a:t>
            </a:r>
            <a:r>
              <a:rPr lang="en-US" sz="2400" dirty="0"/>
              <a:t>. </a:t>
            </a:r>
            <a:r>
              <a:rPr lang="en-US" sz="1400" dirty="0"/>
              <a:t>Using </a:t>
            </a:r>
            <a:r>
              <a:rPr lang="en-US" sz="1400"/>
              <a:t>ultrasound </a:t>
            </a:r>
            <a:r>
              <a:rPr lang="en-US" sz="1400" smtClean="0"/>
              <a:t>, </a:t>
            </a:r>
            <a:r>
              <a:rPr lang="en-US" sz="1400" smtClean="0">
                <a:solidFill>
                  <a:srgbClr val="FF0000"/>
                </a:solidFill>
              </a:rPr>
              <a:t>retained </a:t>
            </a:r>
            <a:r>
              <a:rPr lang="en-US" sz="1400" dirty="0"/>
              <a:t>intrauterine device with or without strings can be effectively and safely removed in an office-based setting at less cost than in the operating </a:t>
            </a:r>
            <a:r>
              <a:rPr lang="en-US" sz="1400" dirty="0" smtClean="0"/>
              <a:t>room</a:t>
            </a:r>
            <a:endParaRPr lang="en-US" sz="2400" dirty="0"/>
          </a:p>
          <a:p>
            <a:endParaRPr lang="en-US" sz="2400" dirty="0" smtClean="0"/>
          </a:p>
          <a:p>
            <a:r>
              <a:rPr lang="en-US" sz="2400" dirty="0" smtClean="0">
                <a:solidFill>
                  <a:schemeClr val="tx2">
                    <a:lumMod val="75000"/>
                  </a:schemeClr>
                </a:solidFill>
              </a:rPr>
              <a:t>Ultrasound-guided </a:t>
            </a:r>
            <a:r>
              <a:rPr lang="en-US" sz="2400" dirty="0">
                <a:solidFill>
                  <a:schemeClr val="tx2">
                    <a:lumMod val="75000"/>
                  </a:schemeClr>
                </a:solidFill>
              </a:rPr>
              <a:t>hysteroscopy IUCD removal </a:t>
            </a:r>
            <a:r>
              <a:rPr lang="en-US" sz="2400" dirty="0" smtClean="0"/>
              <a:t>may be a safer option in experienced hands especially during the first and second </a:t>
            </a:r>
            <a:r>
              <a:rPr lang="en-US" sz="2400" dirty="0" smtClean="0">
                <a:solidFill>
                  <a:srgbClr val="FF0000"/>
                </a:solidFill>
              </a:rPr>
              <a:t>trimester or </a:t>
            </a:r>
            <a:r>
              <a:rPr lang="en-US" sz="2400" dirty="0"/>
              <a:t>in case of failure of previous ultrasound-guided IUD removal in early pregnancy.</a:t>
            </a:r>
            <a:r>
              <a:rPr lang="en-US" sz="2400" dirty="0" smtClean="0">
                <a:solidFill>
                  <a:srgbClr val="FF0000"/>
                </a:solidFill>
              </a:rPr>
              <a:t>.</a:t>
            </a:r>
          </a:p>
          <a:p>
            <a:pPr marL="0" indent="0">
              <a:buNone/>
            </a:pPr>
            <a:endParaRPr lang="en-US" sz="2400" dirty="0" smtClean="0"/>
          </a:p>
          <a:p>
            <a:r>
              <a:rPr lang="en-US" sz="1600" dirty="0" smtClean="0"/>
              <a:t>Department of Obstetrics and Gynecology, </a:t>
            </a:r>
            <a:r>
              <a:rPr lang="en-US" sz="1600" dirty="0" err="1" smtClean="0"/>
              <a:t>Karacabey</a:t>
            </a:r>
            <a:r>
              <a:rPr lang="en-US" sz="1600" dirty="0" smtClean="0"/>
              <a:t> State Hospital, </a:t>
            </a:r>
            <a:r>
              <a:rPr lang="en-US" sz="1600" dirty="0" err="1" smtClean="0"/>
              <a:t>Karacabey</a:t>
            </a:r>
            <a:r>
              <a:rPr lang="en-US" sz="1600" dirty="0" smtClean="0"/>
              <a:t>, Bursa, Turkey (</a:t>
            </a:r>
            <a:r>
              <a:rPr lang="en-US" sz="1600" dirty="0" err="1" smtClean="0"/>
              <a:t>Dr</a:t>
            </a:r>
            <a:r>
              <a:rPr lang="en-US" sz="1600" dirty="0" smtClean="0"/>
              <a:t> </a:t>
            </a:r>
            <a:r>
              <a:rPr lang="en-US" sz="1600" dirty="0" err="1" smtClean="0"/>
              <a:t>Biyik</a:t>
            </a:r>
            <a:r>
              <a:rPr lang="en-US" sz="1600" dirty="0" smtClean="0"/>
              <a:t>).</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800" y="5486400"/>
            <a:ext cx="1524000" cy="13716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 y="5059054"/>
            <a:ext cx="3198125" cy="1798945"/>
          </a:xfrm>
          <a:prstGeom prst="rect">
            <a:avLst/>
          </a:prstGeom>
        </p:spPr>
      </p:pic>
      <p:pic>
        <p:nvPicPr>
          <p:cNvPr id="4098" name="Picture 2" descr="C:\Documents and Settings\mmhennawy\Desktop\مشاريع مفتوحة\ideal iucd\removal iucd.gif"/>
          <p:cNvPicPr>
            <a:picLocks noChangeAspect="1" noChangeArrowheads="1" noCrop="1"/>
          </p:cNvPicPr>
          <p:nvPr/>
        </p:nvPicPr>
        <p:blipFill>
          <a:blip r:embed="rId4"/>
          <a:srcRect/>
          <a:stretch>
            <a:fillRect/>
          </a:stretch>
        </p:blipFill>
        <p:spPr bwMode="auto">
          <a:xfrm>
            <a:off x="7543800" y="5429250"/>
            <a:ext cx="1600200" cy="1428750"/>
          </a:xfrm>
          <a:prstGeom prst="rect">
            <a:avLst/>
          </a:prstGeom>
          <a:noFill/>
        </p:spPr>
      </p:pic>
      <p:pic>
        <p:nvPicPr>
          <p:cNvPr id="4099" name="Picture 3" descr="C:\Documents and Settings\mmhennawy\Desktop\مشاريع مفتوحة\ideal iucd\WITH CROCODIL.gif"/>
          <p:cNvPicPr>
            <a:picLocks noChangeAspect="1" noChangeArrowheads="1" noCrop="1"/>
          </p:cNvPicPr>
          <p:nvPr/>
        </p:nvPicPr>
        <p:blipFill>
          <a:blip r:embed="rId5"/>
          <a:srcRect/>
          <a:stretch>
            <a:fillRect/>
          </a:stretch>
        </p:blipFill>
        <p:spPr bwMode="auto">
          <a:xfrm>
            <a:off x="6019800" y="5486400"/>
            <a:ext cx="1584960" cy="1371600"/>
          </a:xfrm>
          <a:prstGeom prst="rect">
            <a:avLst/>
          </a:prstGeom>
          <a:noFill/>
        </p:spPr>
      </p:pic>
    </p:spTree>
    <p:extLst>
      <p:ext uri="{BB962C8B-B14F-4D97-AF65-F5344CB8AC3E}">
        <p14:creationId xmlns:p14="http://schemas.microsoft.com/office/powerpoint/2010/main" val="4255768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Extraction</a:t>
            </a:r>
            <a:endParaRPr lang="en-US" dirty="0"/>
          </a:p>
        </p:txBody>
      </p:sp>
      <p:sp>
        <p:nvSpPr>
          <p:cNvPr id="3" name="Content Placeholder 2"/>
          <p:cNvSpPr>
            <a:spLocks noGrp="1"/>
          </p:cNvSpPr>
          <p:nvPr>
            <p:ph idx="1"/>
          </p:nvPr>
        </p:nvSpPr>
        <p:spPr>
          <a:xfrm>
            <a:off x="304800" y="1600200"/>
            <a:ext cx="8382000" cy="4525963"/>
          </a:xfrm>
        </p:spPr>
        <p:txBody>
          <a:bodyPr/>
          <a:lstStyle/>
          <a:p>
            <a:r>
              <a:rPr lang="en-US" dirty="0" smtClean="0"/>
              <a:t>Specially  when IUCD  is broken or snapped (before or during extraction )</a:t>
            </a:r>
          </a:p>
          <a:p>
            <a:r>
              <a:rPr lang="en-US" dirty="0" smtClean="0"/>
              <a:t>When  suspect  infection in uterus or tubes</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mmhennawy\Desktop\dd.JPG"/>
          <p:cNvPicPr>
            <a:picLocks noGrp="1" noChangeAspect="1" noChangeArrowheads="1"/>
          </p:cNvPicPr>
          <p:nvPr>
            <p:ph idx="1"/>
          </p:nvPr>
        </p:nvPicPr>
        <p:blipFill>
          <a:blip r:embed="rId2"/>
          <a:srcRect/>
          <a:stretch>
            <a:fillRect/>
          </a:stretch>
        </p:blipFill>
        <p:spPr bwMode="auto">
          <a:xfrm>
            <a:off x="2209800" y="97543"/>
            <a:ext cx="5029200" cy="6684769"/>
          </a:xfrm>
          <a:prstGeom prst="rect">
            <a:avLst/>
          </a:prstGeom>
          <a:noFill/>
        </p:spPr>
      </p:pic>
      <p:pic>
        <p:nvPicPr>
          <p:cNvPr id="1027" name="Picture 3" descr="C:\Documents and Settings\mmhennawy\Desktop\acobb.JPG"/>
          <p:cNvPicPr>
            <a:picLocks noChangeAspect="1" noChangeArrowheads="1"/>
          </p:cNvPicPr>
          <p:nvPr/>
        </p:nvPicPr>
        <p:blipFill>
          <a:blip r:embed="rId3"/>
          <a:srcRect/>
          <a:stretch>
            <a:fillRect/>
          </a:stretch>
        </p:blipFill>
        <p:spPr bwMode="auto">
          <a:xfrm>
            <a:off x="0" y="5935304"/>
            <a:ext cx="1981200" cy="922696"/>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3200" y="456063"/>
            <a:ext cx="1320800" cy="1219200"/>
          </a:xfrm>
          <a:prstGeom prst="rect">
            <a:avLst/>
          </a:prstGeom>
        </p:spPr>
      </p:pic>
      <p:pic>
        <p:nvPicPr>
          <p:cNvPr id="2050" name="Picture 2" descr="F:\bbh.jpg"/>
          <p:cNvPicPr>
            <a:picLocks noChangeAspect="1" noChangeArrowheads="1"/>
          </p:cNvPicPr>
          <p:nvPr/>
        </p:nvPicPr>
        <p:blipFill>
          <a:blip r:embed="rId5"/>
          <a:srcRect/>
          <a:stretch>
            <a:fillRect/>
          </a:stretch>
        </p:blipFill>
        <p:spPr bwMode="auto">
          <a:xfrm>
            <a:off x="7504989" y="1676401"/>
            <a:ext cx="1600200" cy="1143000"/>
          </a:xfrm>
          <a:prstGeom prst="rect">
            <a:avLst/>
          </a:prstGeom>
          <a:noFill/>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42772" y="2895599"/>
            <a:ext cx="1557868" cy="87630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20" y="1291154"/>
            <a:ext cx="772159" cy="981408"/>
          </a:xfrm>
          <a:prstGeom prst="rect">
            <a:avLst/>
          </a:prstGeom>
        </p:spPr>
      </p:pic>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420" y="2335152"/>
            <a:ext cx="762001" cy="968497"/>
          </a:xfrm>
          <a:prstGeom prst="rect">
            <a:avLst/>
          </a:prstGeom>
        </p:spPr>
      </p:pic>
      <p:pic>
        <p:nvPicPr>
          <p:cNvPr id="6" name="Picture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697" y="97543"/>
            <a:ext cx="948903" cy="1206049"/>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85800"/>
            <a:ext cx="8991600" cy="4800600"/>
          </a:xfrm>
        </p:spPr>
      </p:pic>
      <p:pic>
        <p:nvPicPr>
          <p:cNvPr id="2050" name="Picture 2" descr="C:\Documents and Settings\mmhennawy\Desktop\acobb.JPG"/>
          <p:cNvPicPr>
            <a:picLocks noChangeAspect="1" noChangeArrowheads="1"/>
          </p:cNvPicPr>
          <p:nvPr/>
        </p:nvPicPr>
        <p:blipFill>
          <a:blip r:embed="rId3"/>
          <a:srcRect/>
          <a:stretch>
            <a:fillRect/>
          </a:stretch>
        </p:blipFill>
        <p:spPr bwMode="auto">
          <a:xfrm>
            <a:off x="0" y="5791200"/>
            <a:ext cx="2290618" cy="1066800"/>
          </a:xfrm>
          <a:prstGeom prst="rect">
            <a:avLst/>
          </a:prstGeom>
          <a:noFill/>
        </p:spPr>
      </p:pic>
      <p:pic>
        <p:nvPicPr>
          <p:cNvPr id="4098" name="Picture 2" descr="C:\Documents and Settings\mmhennawy\Desktop\hu.jpg"/>
          <p:cNvPicPr>
            <a:picLocks noChangeAspect="1" noChangeArrowheads="1"/>
          </p:cNvPicPr>
          <p:nvPr/>
        </p:nvPicPr>
        <p:blipFill>
          <a:blip r:embed="rId4"/>
          <a:srcRect/>
          <a:stretch>
            <a:fillRect/>
          </a:stretch>
        </p:blipFill>
        <p:spPr bwMode="auto">
          <a:xfrm>
            <a:off x="0" y="0"/>
            <a:ext cx="2466975" cy="184785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mmhennawy\Desktop\iud sonar\co672d.ashx.png"/>
          <p:cNvPicPr>
            <a:picLocks noGrp="1" noChangeAspect="1" noChangeArrowheads="1"/>
          </p:cNvPicPr>
          <p:nvPr>
            <p:ph idx="1"/>
          </p:nvPr>
        </p:nvPicPr>
        <p:blipFill>
          <a:blip r:embed="rId2"/>
          <a:srcRect/>
          <a:stretch>
            <a:fillRect/>
          </a:stretch>
        </p:blipFill>
        <p:spPr bwMode="auto">
          <a:xfrm>
            <a:off x="2599166" y="0"/>
            <a:ext cx="6384070" cy="5585948"/>
          </a:xfrm>
          <a:prstGeom prst="rect">
            <a:avLst/>
          </a:prstGeom>
          <a:noFill/>
        </p:spPr>
      </p:pic>
      <p:pic>
        <p:nvPicPr>
          <p:cNvPr id="4098" name="Picture 2" descr="C:\Documents and Settings\mmhennawy\Desktop\acobb.JPG"/>
          <p:cNvPicPr>
            <a:picLocks noChangeAspect="1" noChangeArrowheads="1"/>
          </p:cNvPicPr>
          <p:nvPr/>
        </p:nvPicPr>
        <p:blipFill>
          <a:blip r:embed="rId3"/>
          <a:srcRect/>
          <a:stretch>
            <a:fillRect/>
          </a:stretch>
        </p:blipFill>
        <p:spPr bwMode="auto">
          <a:xfrm>
            <a:off x="58310" y="5585948"/>
            <a:ext cx="2540855" cy="1183342"/>
          </a:xfrm>
          <a:prstGeom prst="rect">
            <a:avLst/>
          </a:prstGeom>
          <a:noFill/>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10" y="20472"/>
            <a:ext cx="2047164" cy="1535373"/>
          </a:xfrm>
          <a:prstGeom prst="rect">
            <a:avLst/>
          </a:prstGeom>
        </p:spPr>
      </p:pic>
      <p:sp>
        <p:nvSpPr>
          <p:cNvPr id="2" name="TextBox 1"/>
          <p:cNvSpPr txBox="1"/>
          <p:nvPr/>
        </p:nvSpPr>
        <p:spPr>
          <a:xfrm>
            <a:off x="2705101" y="5753627"/>
            <a:ext cx="6172200" cy="1015663"/>
          </a:xfrm>
          <a:prstGeom prst="rect">
            <a:avLst/>
          </a:prstGeom>
          <a:noFill/>
        </p:spPr>
        <p:txBody>
          <a:bodyPr wrap="square" rtlCol="0">
            <a:spAutoFit/>
          </a:bodyPr>
          <a:lstStyle/>
          <a:p>
            <a:r>
              <a:rPr lang="en-US" sz="1200" dirty="0" smtClean="0"/>
              <a:t>Early IUD </a:t>
            </a:r>
            <a:r>
              <a:rPr lang="en-US" sz="1200" dirty="0"/>
              <a:t>removal appeared to improve outcomes in most </a:t>
            </a:r>
            <a:r>
              <a:rPr lang="en-US" sz="1200" dirty="0" smtClean="0"/>
              <a:t>studies when </a:t>
            </a:r>
            <a:r>
              <a:rPr lang="en-US" sz="1200" dirty="0"/>
              <a:t>compared with women who retained their </a:t>
            </a:r>
            <a:r>
              <a:rPr lang="en-US" sz="1200" dirty="0" smtClean="0"/>
              <a:t>IUDs throughout </a:t>
            </a:r>
            <a:r>
              <a:rPr lang="en-US" sz="1200" dirty="0"/>
              <a:t>pregnancy, but did not eliminate the risks.</a:t>
            </a:r>
          </a:p>
          <a:p>
            <a:r>
              <a:rPr lang="en-US" sz="1200" dirty="0"/>
              <a:t>Insufficient data exist to make conclusions about the </a:t>
            </a:r>
            <a:r>
              <a:rPr lang="en-US" sz="1200" dirty="0" smtClean="0"/>
              <a:t>unique adverse </a:t>
            </a:r>
            <a:r>
              <a:rPr lang="en-US" sz="1200" dirty="0"/>
              <a:t>effects, if any, of the hormonal LNG-IUD on </a:t>
            </a:r>
            <a:r>
              <a:rPr lang="en-US" sz="1200" dirty="0" err="1" smtClean="0"/>
              <a:t>adeveloping</a:t>
            </a:r>
            <a:r>
              <a:rPr lang="en-US" sz="1200" dirty="0" smtClean="0"/>
              <a:t> </a:t>
            </a:r>
            <a:r>
              <a:rPr lang="en-US" sz="1200" dirty="0"/>
              <a:t>fetus and pregnancy outcomes. </a:t>
            </a:r>
            <a:r>
              <a:rPr lang="en-US" sz="1200" dirty="0">
                <a:solidFill>
                  <a:srgbClr val="FF0000"/>
                </a:solidFill>
              </a:rPr>
              <a:t>Future research </a:t>
            </a:r>
            <a:r>
              <a:rPr lang="en-US" sz="1200" dirty="0"/>
              <a:t>is</a:t>
            </a:r>
          </a:p>
          <a:p>
            <a:r>
              <a:rPr lang="en-US" sz="1200" dirty="0"/>
              <a:t>needed to determine whether the timing or method of </a:t>
            </a:r>
            <a:r>
              <a:rPr lang="en-US" sz="1200" dirty="0" smtClean="0"/>
              <a:t>IUD removal </a:t>
            </a:r>
            <a:r>
              <a:rPr lang="en-US" sz="1200" dirty="0"/>
              <a:t>affects pregnancy outcomes</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C:\Documents and Settings\mmhennawy\Desktop\iud sonar\appendixf.png"/>
          <p:cNvPicPr>
            <a:picLocks noGrp="1" noChangeAspect="1" noChangeArrowheads="1"/>
          </p:cNvPicPr>
          <p:nvPr>
            <p:ph idx="1"/>
          </p:nvPr>
        </p:nvPicPr>
        <p:blipFill>
          <a:blip r:embed="rId2"/>
          <a:srcRect/>
          <a:stretch>
            <a:fillRect/>
          </a:stretch>
        </p:blipFill>
        <p:spPr bwMode="auto">
          <a:xfrm>
            <a:off x="428767" y="0"/>
            <a:ext cx="8513699" cy="6858000"/>
          </a:xfrm>
          <a:prstGeom prst="rect">
            <a:avLst/>
          </a:prstGeom>
          <a:noFill/>
        </p:spPr>
      </p:pic>
      <p:pic>
        <p:nvPicPr>
          <p:cNvPr id="3074" name="Picture 2" descr="C:\Documents and Settings\mmhennawy\Desktop\acobb.JPG"/>
          <p:cNvPicPr>
            <a:picLocks noChangeAspect="1" noChangeArrowheads="1"/>
          </p:cNvPicPr>
          <p:nvPr/>
        </p:nvPicPr>
        <p:blipFill>
          <a:blip r:embed="rId3"/>
          <a:srcRect/>
          <a:stretch>
            <a:fillRect/>
          </a:stretch>
        </p:blipFill>
        <p:spPr bwMode="auto">
          <a:xfrm>
            <a:off x="-17059" y="5927359"/>
            <a:ext cx="1998260" cy="930641"/>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04800"/>
            <a:ext cx="5638800" cy="563562"/>
          </a:xfrm>
        </p:spPr>
        <p:txBody>
          <a:bodyPr>
            <a:normAutofit fontScale="90000"/>
          </a:bodyPr>
          <a:lstStyle/>
          <a:p>
            <a:r>
              <a:rPr lang="en-US" dirty="0" smtClean="0"/>
              <a:t>Conclusion</a:t>
            </a:r>
            <a:endParaRPr lang="en-US" dirty="0"/>
          </a:p>
        </p:txBody>
      </p:sp>
      <p:sp>
        <p:nvSpPr>
          <p:cNvPr id="3" name="Content Placeholder 2"/>
          <p:cNvSpPr>
            <a:spLocks noGrp="1"/>
          </p:cNvSpPr>
          <p:nvPr>
            <p:ph idx="1"/>
          </p:nvPr>
        </p:nvSpPr>
        <p:spPr>
          <a:xfrm>
            <a:off x="228600" y="914400"/>
            <a:ext cx="8610600" cy="5638800"/>
          </a:xfrm>
        </p:spPr>
        <p:txBody>
          <a:bodyPr>
            <a:normAutofit fontScale="55000" lnSpcReduction="20000"/>
          </a:bodyPr>
          <a:lstStyle/>
          <a:p>
            <a:r>
              <a:rPr lang="en-US" dirty="0" smtClean="0"/>
              <a:t>o </a:t>
            </a:r>
            <a:r>
              <a:rPr lang="en-US" b="1" dirty="0" smtClean="0"/>
              <a:t>The routine use of ultrasound</a:t>
            </a:r>
            <a:r>
              <a:rPr lang="en-US" dirty="0" smtClean="0"/>
              <a:t> </a:t>
            </a:r>
            <a:r>
              <a:rPr lang="en-US" dirty="0" smtClean="0">
                <a:solidFill>
                  <a:srgbClr val="FF0000"/>
                </a:solidFill>
              </a:rPr>
              <a:t>prior to, </a:t>
            </a:r>
            <a:r>
              <a:rPr lang="en-US" dirty="0" smtClean="0"/>
              <a:t>and </a:t>
            </a:r>
            <a:r>
              <a:rPr lang="en-US" dirty="0" smtClean="0">
                <a:solidFill>
                  <a:srgbClr val="FF0000"/>
                </a:solidFill>
              </a:rPr>
              <a:t>immediately following </a:t>
            </a:r>
            <a:r>
              <a:rPr lang="en-US" dirty="0" smtClean="0"/>
              <a:t>insertion of an IUD, including a routine </a:t>
            </a:r>
            <a:r>
              <a:rPr lang="en-US" dirty="0" smtClean="0">
                <a:solidFill>
                  <a:srgbClr val="FF0000"/>
                </a:solidFill>
              </a:rPr>
              <a:t>6 week follow-up </a:t>
            </a:r>
            <a:r>
              <a:rPr lang="en-US" dirty="0" smtClean="0"/>
              <a:t>ultrasound study </a:t>
            </a:r>
            <a:r>
              <a:rPr lang="en-US" sz="2900" b="1" dirty="0" smtClean="0"/>
              <a:t>is not indicated.</a:t>
            </a:r>
          </a:p>
          <a:p>
            <a:r>
              <a:rPr lang="en-US" dirty="0" smtClean="0"/>
              <a:t>o </a:t>
            </a:r>
            <a:r>
              <a:rPr lang="en-US" b="1" dirty="0" smtClean="0"/>
              <a:t>Indications for ultrasound include the following:</a:t>
            </a:r>
          </a:p>
          <a:p>
            <a:r>
              <a:rPr lang="en-US" dirty="0" smtClean="0"/>
              <a:t> Abnormal pelvic exam prior to IUD insertion, such as pelvic mass, irregularly shaped uterus, or enlarged uterus.</a:t>
            </a:r>
          </a:p>
          <a:p>
            <a:r>
              <a:rPr lang="en-US" dirty="0" smtClean="0"/>
              <a:t> Suspected complication at the time of IUD insertion:</a:t>
            </a:r>
          </a:p>
          <a:p>
            <a:r>
              <a:rPr lang="en-US" dirty="0" smtClean="0"/>
              <a:t> Suspected abnormal IUD position at time of insertion</a:t>
            </a:r>
          </a:p>
          <a:p>
            <a:r>
              <a:rPr lang="en-US" dirty="0" smtClean="0"/>
              <a:t> Suspected uterine perforation</a:t>
            </a:r>
          </a:p>
          <a:p>
            <a:r>
              <a:rPr lang="en-US" dirty="0" smtClean="0"/>
              <a:t> Severe pain immediately following insertion</a:t>
            </a:r>
          </a:p>
          <a:p>
            <a:r>
              <a:rPr lang="en-US" dirty="0" smtClean="0"/>
              <a:t> Excessive bleeding immediately following insertion</a:t>
            </a:r>
          </a:p>
          <a:p>
            <a:r>
              <a:rPr lang="en-US" dirty="0" smtClean="0"/>
              <a:t> Inability to feel or see IUD string following insertion</a:t>
            </a:r>
          </a:p>
          <a:p>
            <a:r>
              <a:rPr lang="en-US" dirty="0" smtClean="0"/>
              <a:t> Failure to improve with conservative treatment such as antibiotics for cramping, light bleeding, and/or low grade fever  following IUD placement</a:t>
            </a:r>
          </a:p>
          <a:p>
            <a:r>
              <a:rPr lang="en-US" b="1" dirty="0" smtClean="0"/>
              <a:t>Other imaging studies to evaluate a suspected lost IUD:</a:t>
            </a:r>
          </a:p>
          <a:p>
            <a:r>
              <a:rPr lang="en-US" dirty="0" smtClean="0"/>
              <a:t>o Plain x-ray should be </a:t>
            </a:r>
            <a:r>
              <a:rPr lang="en-US" sz="2900" b="1" dirty="0" smtClean="0"/>
              <a:t>preformed if </a:t>
            </a:r>
            <a:r>
              <a:rPr lang="en-US" dirty="0" smtClean="0"/>
              <a:t>pregnancy test is negative and ultrasound is equivocal or </a:t>
            </a:r>
            <a:r>
              <a:rPr lang="en-US" dirty="0" err="1" smtClean="0"/>
              <a:t>nondiagnostic</a:t>
            </a:r>
            <a:r>
              <a:rPr lang="en-US" dirty="0" smtClean="0"/>
              <a:t> in locating a lost IUD.</a:t>
            </a:r>
          </a:p>
          <a:p>
            <a:r>
              <a:rPr lang="en-US" dirty="0" smtClean="0"/>
              <a:t>o Advanced imaging such as CT or MRI is </a:t>
            </a:r>
            <a:r>
              <a:rPr lang="en-US" sz="2900" b="1" dirty="0" smtClean="0"/>
              <a:t>not indicated unless </a:t>
            </a:r>
            <a:r>
              <a:rPr lang="en-US" dirty="0" smtClean="0"/>
              <a:t>ultrasound and plain x-ray are equivocal or </a:t>
            </a:r>
            <a:r>
              <a:rPr lang="en-US" dirty="0" err="1" smtClean="0"/>
              <a:t>nondiagnostic</a:t>
            </a:r>
            <a:r>
              <a:rPr lang="en-US" dirty="0" smtClean="0"/>
              <a:t>.</a:t>
            </a:r>
          </a:p>
          <a:p>
            <a:endParaRPr lang="en-US" dirty="0" smtClean="0"/>
          </a:p>
          <a:p>
            <a:r>
              <a:rPr lang="en-US" sz="2300" dirty="0" smtClean="0"/>
              <a:t>o </a:t>
            </a:r>
            <a:r>
              <a:rPr lang="en-US" sz="2300" b="1" dirty="0" smtClean="0"/>
              <a:t>References:</a:t>
            </a:r>
          </a:p>
          <a:p>
            <a:r>
              <a:rPr lang="pt-BR" sz="2000" dirty="0" smtClean="0"/>
              <a:t> </a:t>
            </a:r>
            <a:r>
              <a:rPr lang="pt-BR" sz="2000" i="1" dirty="0" smtClean="0"/>
              <a:t>Hum Reprod 2003 Nov;18(11):2323-2327</a:t>
            </a:r>
          </a:p>
          <a:p>
            <a:r>
              <a:rPr lang="en-US" sz="2000" dirty="0" smtClean="0"/>
              <a:t> ACOG Practice Bulletin No. 59: </a:t>
            </a:r>
            <a:r>
              <a:rPr lang="en-US" sz="2000" i="1" dirty="0" smtClean="0"/>
              <a:t>Intrauterine Device. January 2005. </a:t>
            </a:r>
            <a:r>
              <a:rPr lang="en-US" sz="2000" dirty="0" smtClean="0"/>
              <a:t>Reaffirmed 2009</a:t>
            </a:r>
            <a:endParaRPr lang="en-US" sz="2000" dirty="0"/>
          </a:p>
        </p:txBody>
      </p:sp>
      <p:pic>
        <p:nvPicPr>
          <p:cNvPr id="7170" name="Picture 2" descr="D:\محاضرات\محاضرات الحناوى\صور لزوم المحاضرات\dddd.JPG"/>
          <p:cNvPicPr>
            <a:picLocks noChangeAspect="1" noChangeArrowheads="1"/>
          </p:cNvPicPr>
          <p:nvPr/>
        </p:nvPicPr>
        <p:blipFill>
          <a:blip r:embed="rId2" cstate="print"/>
          <a:srcRect/>
          <a:stretch>
            <a:fillRect/>
          </a:stretch>
        </p:blipFill>
        <p:spPr bwMode="auto">
          <a:xfrm>
            <a:off x="8412480" y="0"/>
            <a:ext cx="731520" cy="914400"/>
          </a:xfrm>
          <a:prstGeom prst="rect">
            <a:avLst/>
          </a:prstGeom>
          <a:noFill/>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32420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fontScale="90000"/>
          </a:bodyPr>
          <a:lstStyle/>
          <a:p>
            <a:r>
              <a:rPr lang="en-US" dirty="0" smtClean="0"/>
              <a:t>Short History Of IUCD</a:t>
            </a:r>
            <a:endParaRPr lang="en-US" dirty="0"/>
          </a:p>
        </p:txBody>
      </p:sp>
      <p:sp>
        <p:nvSpPr>
          <p:cNvPr id="3" name="Content Placeholder 2"/>
          <p:cNvSpPr>
            <a:spLocks noGrp="1"/>
          </p:cNvSpPr>
          <p:nvPr>
            <p:ph idx="1"/>
          </p:nvPr>
        </p:nvSpPr>
        <p:spPr>
          <a:xfrm>
            <a:off x="304800" y="1066800"/>
            <a:ext cx="8534400" cy="5486400"/>
          </a:xfrm>
        </p:spPr>
        <p:txBody>
          <a:bodyPr>
            <a:normAutofit fontScale="70000" lnSpcReduction="20000"/>
          </a:bodyPr>
          <a:lstStyle/>
          <a:p>
            <a:r>
              <a:rPr lang="en-US" dirty="0" smtClean="0"/>
              <a:t>1909  Dr Richard Richter ( </a:t>
            </a:r>
            <a:r>
              <a:rPr lang="en-US" dirty="0" err="1" smtClean="0"/>
              <a:t>germany</a:t>
            </a:r>
            <a:r>
              <a:rPr lang="en-US" dirty="0" smtClean="0"/>
              <a:t>) : dried silkworm gut</a:t>
            </a:r>
          </a:p>
          <a:p>
            <a:r>
              <a:rPr lang="en-US" dirty="0" smtClean="0"/>
              <a:t>1923 Dr Karl </a:t>
            </a:r>
            <a:r>
              <a:rPr lang="en-US" dirty="0" err="1" smtClean="0"/>
              <a:t>Pust</a:t>
            </a:r>
            <a:r>
              <a:rPr lang="en-US" dirty="0" smtClean="0"/>
              <a:t> (</a:t>
            </a:r>
            <a:r>
              <a:rPr lang="en-US" dirty="0" err="1" smtClean="0"/>
              <a:t>germany</a:t>
            </a:r>
            <a:r>
              <a:rPr lang="en-US" dirty="0" smtClean="0"/>
              <a:t> ) :similar device with tail</a:t>
            </a:r>
          </a:p>
          <a:p>
            <a:r>
              <a:rPr lang="en-US" dirty="0" smtClean="0"/>
              <a:t>1929 Dr Ernest </a:t>
            </a:r>
            <a:r>
              <a:rPr lang="en-US" dirty="0" err="1" smtClean="0"/>
              <a:t>Grafenberg</a:t>
            </a:r>
            <a:r>
              <a:rPr lang="en-US" dirty="0" smtClean="0"/>
              <a:t> (</a:t>
            </a:r>
            <a:r>
              <a:rPr lang="en-US" dirty="0" err="1" smtClean="0"/>
              <a:t>germany</a:t>
            </a:r>
            <a:r>
              <a:rPr lang="en-US" dirty="0" smtClean="0"/>
              <a:t>) : </a:t>
            </a:r>
            <a:r>
              <a:rPr lang="en-US" dirty="0" err="1" smtClean="0"/>
              <a:t>Grafenberg</a:t>
            </a:r>
            <a:r>
              <a:rPr lang="en-US" dirty="0" smtClean="0"/>
              <a:t> rings</a:t>
            </a:r>
          </a:p>
          <a:p>
            <a:r>
              <a:rPr lang="en-US" dirty="0" smtClean="0"/>
              <a:t>1934 Dr T.A. Ota (</a:t>
            </a:r>
            <a:r>
              <a:rPr lang="en-US" dirty="0" err="1" smtClean="0"/>
              <a:t>japan</a:t>
            </a:r>
            <a:r>
              <a:rPr lang="en-US" dirty="0" smtClean="0"/>
              <a:t> ) :</a:t>
            </a:r>
            <a:r>
              <a:rPr lang="en-US" dirty="0" err="1" smtClean="0"/>
              <a:t>ota</a:t>
            </a:r>
            <a:r>
              <a:rPr lang="en-US" dirty="0" smtClean="0"/>
              <a:t> ring</a:t>
            </a:r>
          </a:p>
          <a:p>
            <a:r>
              <a:rPr lang="en-US" dirty="0" smtClean="0"/>
              <a:t>1960 Dr Lazar </a:t>
            </a:r>
            <a:r>
              <a:rPr lang="en-US" dirty="0" err="1" smtClean="0"/>
              <a:t>Margulis</a:t>
            </a:r>
            <a:r>
              <a:rPr lang="en-US" dirty="0" smtClean="0"/>
              <a:t> (</a:t>
            </a:r>
            <a:r>
              <a:rPr lang="en-US" dirty="0" err="1" smtClean="0"/>
              <a:t>usa</a:t>
            </a:r>
            <a:r>
              <a:rPr lang="en-US" dirty="0" smtClean="0"/>
              <a:t>) :</a:t>
            </a:r>
            <a:r>
              <a:rPr lang="en-US" dirty="0" err="1" smtClean="0"/>
              <a:t>margulies</a:t>
            </a:r>
            <a:r>
              <a:rPr lang="en-US" dirty="0" smtClean="0"/>
              <a:t> spiral</a:t>
            </a:r>
          </a:p>
          <a:p>
            <a:r>
              <a:rPr lang="en-US" dirty="0" smtClean="0"/>
              <a:t>1962 Dr Jack </a:t>
            </a:r>
            <a:r>
              <a:rPr lang="en-US" dirty="0" err="1" smtClean="0"/>
              <a:t>lippes</a:t>
            </a:r>
            <a:r>
              <a:rPr lang="en-US" dirty="0" smtClean="0"/>
              <a:t>(</a:t>
            </a:r>
            <a:r>
              <a:rPr lang="en-US" dirty="0" err="1" smtClean="0"/>
              <a:t>usa</a:t>
            </a:r>
            <a:r>
              <a:rPr lang="en-US" dirty="0" smtClean="0"/>
              <a:t>) : </a:t>
            </a:r>
            <a:r>
              <a:rPr lang="en-US" dirty="0" err="1" smtClean="0"/>
              <a:t>Lippes</a:t>
            </a:r>
            <a:r>
              <a:rPr lang="en-US" dirty="0" smtClean="0"/>
              <a:t> loop(gold standard)</a:t>
            </a:r>
          </a:p>
          <a:p>
            <a:r>
              <a:rPr lang="en-US" dirty="0" smtClean="0"/>
              <a:t>After that : </a:t>
            </a:r>
            <a:r>
              <a:rPr lang="en-US" dirty="0" err="1" smtClean="0"/>
              <a:t>Birnberg</a:t>
            </a:r>
            <a:r>
              <a:rPr lang="en-US" dirty="0" smtClean="0"/>
              <a:t> "BOW“, the safety-coil and  the </a:t>
            </a:r>
            <a:r>
              <a:rPr lang="en-US" dirty="0" err="1" smtClean="0"/>
              <a:t>Dalkon</a:t>
            </a:r>
            <a:r>
              <a:rPr lang="en-US" dirty="0" smtClean="0"/>
              <a:t> Shield</a:t>
            </a:r>
          </a:p>
          <a:p>
            <a:r>
              <a:rPr lang="en-US" dirty="0" smtClean="0"/>
              <a:t>1971 the copper-containing by Jaime Zipper (Chile) : The Cu-7</a:t>
            </a:r>
          </a:p>
          <a:p>
            <a:r>
              <a:rPr lang="en-US" dirty="0" smtClean="0"/>
              <a:t>1974 </a:t>
            </a:r>
            <a:r>
              <a:rPr lang="en-US" dirty="0" err="1" smtClean="0"/>
              <a:t>TCu</a:t>
            </a:r>
            <a:r>
              <a:rPr lang="en-US" dirty="0" smtClean="0"/>
              <a:t> 200 IUD</a:t>
            </a:r>
          </a:p>
          <a:p>
            <a:r>
              <a:rPr lang="en-US" dirty="0" smtClean="0"/>
              <a:t>1976 </a:t>
            </a:r>
            <a:r>
              <a:rPr lang="en-US" dirty="0" err="1" smtClean="0"/>
              <a:t>progestasert</a:t>
            </a:r>
            <a:r>
              <a:rPr lang="en-US" dirty="0" smtClean="0"/>
              <a:t> (</a:t>
            </a:r>
            <a:r>
              <a:rPr lang="en-US" dirty="0" err="1" smtClean="0"/>
              <a:t>usa</a:t>
            </a:r>
            <a:r>
              <a:rPr lang="en-US" dirty="0" smtClean="0"/>
              <a:t>)</a:t>
            </a:r>
          </a:p>
          <a:p>
            <a:r>
              <a:rPr lang="en-US" dirty="0" smtClean="0"/>
              <a:t>1988 </a:t>
            </a:r>
            <a:r>
              <a:rPr lang="en-US" dirty="0" err="1" smtClean="0"/>
              <a:t>Paragard</a:t>
            </a:r>
            <a:r>
              <a:rPr lang="en-US" dirty="0" smtClean="0"/>
              <a:t> 380 A</a:t>
            </a:r>
          </a:p>
          <a:p>
            <a:r>
              <a:rPr lang="en-US" dirty="0" smtClean="0"/>
              <a:t>Nova T and </a:t>
            </a:r>
            <a:r>
              <a:rPr lang="en-US" dirty="0" err="1" smtClean="0"/>
              <a:t>Multiload</a:t>
            </a:r>
            <a:endParaRPr lang="en-US" dirty="0" smtClean="0"/>
          </a:p>
          <a:p>
            <a:r>
              <a:rPr lang="en-US" dirty="0" smtClean="0"/>
              <a:t>2001 </a:t>
            </a:r>
            <a:r>
              <a:rPr lang="en-US" dirty="0" err="1" smtClean="0"/>
              <a:t>Mirena</a:t>
            </a:r>
            <a:r>
              <a:rPr lang="en-US" dirty="0" smtClean="0"/>
              <a:t> ( </a:t>
            </a:r>
            <a:r>
              <a:rPr lang="en-US" dirty="0" err="1" smtClean="0"/>
              <a:t>levonorgestrel</a:t>
            </a:r>
            <a:r>
              <a:rPr lang="en-US" dirty="0" smtClean="0"/>
              <a:t> ) </a:t>
            </a:r>
          </a:p>
          <a:p>
            <a:r>
              <a:rPr lang="en-US" dirty="0" smtClean="0"/>
              <a:t>Future IUCD  :  Frameless </a:t>
            </a:r>
            <a:r>
              <a:rPr lang="en-US" dirty="0" err="1" smtClean="0"/>
              <a:t>Iucd</a:t>
            </a:r>
            <a:r>
              <a:rPr lang="en-US" dirty="0" smtClean="0"/>
              <a:t> </a:t>
            </a:r>
            <a:r>
              <a:rPr lang="en-US" dirty="0" err="1" smtClean="0"/>
              <a:t>eg</a:t>
            </a:r>
            <a:r>
              <a:rPr lang="en-US" dirty="0" smtClean="0"/>
              <a:t>. (With copper ) </a:t>
            </a:r>
            <a:r>
              <a:rPr lang="en-US" dirty="0" err="1" smtClean="0"/>
              <a:t>Gynefix</a:t>
            </a:r>
            <a:r>
              <a:rPr lang="en-US" dirty="0" smtClean="0"/>
              <a:t> or ball  and with progesterone </a:t>
            </a:r>
            <a:r>
              <a:rPr lang="en-US" dirty="0" err="1" smtClean="0"/>
              <a:t>eg</a:t>
            </a:r>
            <a:r>
              <a:rPr lang="en-US" dirty="0" smtClean="0"/>
              <a:t>. </a:t>
            </a:r>
            <a:r>
              <a:rPr lang="en-US" dirty="0" err="1" smtClean="0"/>
              <a:t>Fibroplant</a:t>
            </a:r>
            <a:r>
              <a:rPr lang="en-US" dirty="0" smtClean="0"/>
              <a:t> and other new framed </a:t>
            </a:r>
            <a:r>
              <a:rPr lang="en-US" dirty="0" err="1" smtClean="0"/>
              <a:t>iucd</a:t>
            </a:r>
            <a:r>
              <a:rPr lang="en-US" dirty="0" smtClean="0"/>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96720" y="5820030"/>
            <a:ext cx="1555955" cy="10349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12884" y="827425"/>
            <a:ext cx="731116" cy="66097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12884" y="2244349"/>
            <a:ext cx="683210" cy="70485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8059" y="1575039"/>
            <a:ext cx="1996164" cy="59705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31942" y="3766248"/>
            <a:ext cx="2105024" cy="1402270"/>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12884" y="2989139"/>
            <a:ext cx="614709" cy="5905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r>
              <a:rPr lang="en-US" b="1" i="1" dirty="0" smtClean="0"/>
              <a:t>But</a:t>
            </a:r>
          </a:p>
          <a:p>
            <a:r>
              <a:rPr lang="en-US" b="1" i="1" dirty="0" smtClean="0"/>
              <a:t>There are opinions are based primarily on </a:t>
            </a:r>
            <a:r>
              <a:rPr lang="en-US" b="1" i="1" dirty="0" smtClean="0">
                <a:solidFill>
                  <a:srgbClr val="FF0000"/>
                </a:solidFill>
              </a:rPr>
              <a:t>expert opinion (Level C)</a:t>
            </a:r>
          </a:p>
          <a:p>
            <a:r>
              <a:rPr lang="en-US" dirty="0" smtClean="0"/>
              <a:t>If woman is able to feel the string, then it is probably in the right position but the only way to be absolutely sure is by ultrasound examination.</a:t>
            </a:r>
            <a:endParaRPr lang="en-US" b="1" i="1" dirty="0" smtClean="0">
              <a:solidFill>
                <a:srgbClr val="FF0000"/>
              </a:solidFill>
            </a:endParaRPr>
          </a:p>
          <a:p>
            <a:r>
              <a:rPr lang="en-US" dirty="0" smtClean="0"/>
              <a:t>The insertion of the IUD is blinded and depends on the ability and experience of the physician. </a:t>
            </a:r>
          </a:p>
          <a:p>
            <a:r>
              <a:rPr lang="en-US" dirty="0" smtClean="0"/>
              <a:t>With the evolution of the technology now in days an ultrasound machine is now available in first contact clinics and ob-gyn offices there is a benefits of an </a:t>
            </a:r>
            <a:r>
              <a:rPr lang="en-US" smtClean="0"/>
              <a:t>ultrasound of </a:t>
            </a:r>
            <a:r>
              <a:rPr lang="en-US" dirty="0" smtClean="0"/>
              <a:t>the IUD.</a:t>
            </a:r>
            <a:endParaRPr lang="en-US" dirty="0" smtClean="0">
              <a:solidFill>
                <a:srgbClr val="FF0000"/>
              </a:solidFill>
            </a:endParaRPr>
          </a:p>
          <a:p>
            <a:endParaRPr lang="en-US" dirty="0"/>
          </a:p>
        </p:txBody>
      </p:sp>
      <p:pic>
        <p:nvPicPr>
          <p:cNvPr id="6146" name="Picture 2" descr="D:\محاضرات\محاضرات الحناوى\صور لزوم المحاضرات\ddddddd.jpg"/>
          <p:cNvPicPr>
            <a:picLocks noChangeAspect="1" noChangeArrowheads="1"/>
          </p:cNvPicPr>
          <p:nvPr/>
        </p:nvPicPr>
        <p:blipFill>
          <a:blip r:embed="rId2"/>
          <a:srcRect/>
          <a:stretch>
            <a:fillRect/>
          </a:stretch>
        </p:blipFill>
        <p:spPr bwMode="auto">
          <a:xfrm>
            <a:off x="7391400" y="0"/>
            <a:ext cx="1752600" cy="1747549"/>
          </a:xfrm>
          <a:prstGeom prst="rect">
            <a:avLst/>
          </a:prstGeom>
          <a:noFill/>
        </p:spPr>
      </p:pic>
    </p:spTree>
    <p:extLst>
      <p:ext uri="{BB962C8B-B14F-4D97-AF65-F5344CB8AC3E}">
        <p14:creationId xmlns:p14="http://schemas.microsoft.com/office/powerpoint/2010/main" val="42264790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01762"/>
          </a:xfrm>
        </p:spPr>
        <p:txBody>
          <a:bodyPr>
            <a:normAutofit fontScale="90000"/>
          </a:bodyPr>
          <a:lstStyle/>
          <a:p>
            <a:r>
              <a:rPr lang="en-US" b="1" dirty="0" smtClean="0"/>
              <a:t/>
            </a:r>
            <a:br>
              <a:rPr lang="en-US" b="1" dirty="0" smtClean="0"/>
            </a:br>
            <a:r>
              <a:rPr lang="en-US" sz="3100" b="1" dirty="0" smtClean="0"/>
              <a:t>Canadian Contraception Consensus - Intrauterine Contraception  - February 2016</a:t>
            </a:r>
            <a:r>
              <a:rPr lang="en-US" sz="4000" b="1" dirty="0" smtClean="0"/>
              <a:t/>
            </a:r>
            <a:br>
              <a:rPr lang="en-US" sz="4000" b="1" dirty="0" smtClean="0"/>
            </a:br>
            <a:endParaRPr lang="en-US" dirty="0"/>
          </a:p>
        </p:txBody>
      </p:sp>
      <p:sp>
        <p:nvSpPr>
          <p:cNvPr id="3" name="Content Placeholder 2"/>
          <p:cNvSpPr>
            <a:spLocks noGrp="1"/>
          </p:cNvSpPr>
          <p:nvPr>
            <p:ph idx="1"/>
          </p:nvPr>
        </p:nvSpPr>
        <p:spPr>
          <a:xfrm>
            <a:off x="228600" y="1295400"/>
            <a:ext cx="8610600" cy="5257800"/>
          </a:xfrm>
        </p:spPr>
        <p:txBody>
          <a:bodyPr>
            <a:normAutofit fontScale="40000" lnSpcReduction="20000"/>
          </a:bodyPr>
          <a:lstStyle/>
          <a:p>
            <a:r>
              <a:rPr lang="en-US" b="1" dirty="0" smtClean="0"/>
              <a:t>Summary Statements</a:t>
            </a:r>
            <a:endParaRPr lang="en-US" dirty="0" smtClean="0"/>
          </a:p>
          <a:p>
            <a:r>
              <a:rPr lang="en-US" dirty="0" smtClean="0"/>
              <a:t>1.Intrauterine contraceptives are as effective as permanent contraception methods. (II-2)</a:t>
            </a:r>
          </a:p>
          <a:p>
            <a:r>
              <a:rPr lang="en-US" dirty="0" smtClean="0"/>
              <a:t>2.The use of </a:t>
            </a:r>
            <a:r>
              <a:rPr lang="en-US" dirty="0" err="1" smtClean="0"/>
              <a:t>levonorgestrel</a:t>
            </a:r>
            <a:r>
              <a:rPr lang="en-US" dirty="0" smtClean="0"/>
              <a:t>-releasing intrauterine system (LNG-IUS) 52 mg by patients taking </a:t>
            </a:r>
            <a:r>
              <a:rPr lang="en-US" dirty="0" err="1" smtClean="0"/>
              <a:t>tamoxifen</a:t>
            </a:r>
            <a:r>
              <a:rPr lang="en-US" dirty="0" smtClean="0"/>
              <a:t> is not associated with recurrence of breast cancer. (I)</a:t>
            </a:r>
          </a:p>
          <a:p>
            <a:r>
              <a:rPr lang="en-US" dirty="0" smtClean="0"/>
              <a:t>3.Intrauterine contraceptives have a number of </a:t>
            </a:r>
            <a:r>
              <a:rPr lang="en-US" dirty="0" err="1" smtClean="0"/>
              <a:t>noncontraceptive</a:t>
            </a:r>
            <a:r>
              <a:rPr lang="en-US" dirty="0" smtClean="0"/>
              <a:t> benefits. The </a:t>
            </a:r>
            <a:r>
              <a:rPr lang="en-US" dirty="0" err="1" smtClean="0"/>
              <a:t>levonorgestrel</a:t>
            </a:r>
            <a:r>
              <a:rPr lang="en-US" dirty="0" smtClean="0"/>
              <a:t>-releasing intrauterine system (LNG-IUS) 52 mg significantly decreases menstrual blood loss (I) and </a:t>
            </a:r>
            <a:r>
              <a:rPr lang="en-US" dirty="0" err="1" smtClean="0"/>
              <a:t>dysmenorrhea</a:t>
            </a:r>
            <a:r>
              <a:rPr lang="en-US" dirty="0" smtClean="0"/>
              <a:t>. (II-2) Both the copper intrauterine device and the LNG-IUS significantly decrease the risk of endometrial cancer. (II-2)</a:t>
            </a:r>
          </a:p>
          <a:p>
            <a:r>
              <a:rPr lang="en-US" dirty="0" smtClean="0"/>
              <a:t>4.The risk of uterine perforation decreases with inserter experience but is higher in postpartum and breastfeeding women. (II-2)</a:t>
            </a:r>
          </a:p>
          <a:p>
            <a:r>
              <a:rPr lang="en-US" dirty="0" smtClean="0"/>
              <a:t>5.The risk of pelvic inflammatory disease (PID) is increased slightly in the first month after intrauterine contraceptive (IUC) insertion, but the absolute risk is low. Exposure to sexually transmitted infections and not the IUC itself is responsible for PID occurring after the first month of use. (II-2)</a:t>
            </a:r>
          </a:p>
          <a:p>
            <a:r>
              <a:rPr lang="en-US" dirty="0" smtClean="0"/>
              <a:t>6.Nulliparity is not associated with an increased risk of intrauterine contraceptive expulsion. (II-2)</a:t>
            </a:r>
          </a:p>
          <a:p>
            <a:r>
              <a:rPr lang="en-US" dirty="0" smtClean="0"/>
              <a:t>7.Ectopic pregnancy with an intrauterine contraceptive (IUC) is rare, but when a pregnancy occurs with an IUC in situ, it is an ectopic pregnancy in 15% to 50% of the cases. (II-2)</a:t>
            </a:r>
          </a:p>
          <a:p>
            <a:r>
              <a:rPr lang="en-US" dirty="0" smtClean="0"/>
              <a:t>8.In women who conceive with an intrauterine contraceptive (IUC) in place, early IUC removal improves outcomes but does not entirely eliminate risks. (II-2)</a:t>
            </a:r>
          </a:p>
          <a:p>
            <a:r>
              <a:rPr lang="en-US" dirty="0" smtClean="0"/>
              <a:t>9.Intrauterine contraceptives do not increase the risk of infertility. (II-2)</a:t>
            </a:r>
          </a:p>
          <a:p>
            <a:r>
              <a:rPr lang="en-US" dirty="0" smtClean="0"/>
              <a:t>10.Immediate insertion of an intrauterine contraceptive (10 minutes </a:t>
            </a:r>
            <a:r>
              <a:rPr lang="en-US" dirty="0" err="1" smtClean="0"/>
              <a:t>postplacental</a:t>
            </a:r>
            <a:r>
              <a:rPr lang="en-US" dirty="0" smtClean="0"/>
              <a:t> to 48 hours) postpartum or post-Caesarean section is associated with a higher continuation rate compared with insertion at 6 weeks postpartum. (I)</a:t>
            </a:r>
          </a:p>
          <a:p>
            <a:r>
              <a:rPr lang="en-US" dirty="0" smtClean="0"/>
              <a:t>11.Immediate insertion of an intrauterine contraceptive (IUC; 10 minutes </a:t>
            </a:r>
            <a:r>
              <a:rPr lang="en-US" dirty="0" err="1" smtClean="0"/>
              <a:t>postplacental</a:t>
            </a:r>
            <a:r>
              <a:rPr lang="en-US" dirty="0" smtClean="0"/>
              <a:t> to 48 hours) postpartum or post-Caesarean section is associated with a higher risk of expulsion. (I) The benefit of inserting an IUC immediately postpartum or post-Caesarean section outweighs the disadvantages of increased risk of perforation and expulsion. (II-C)</a:t>
            </a:r>
          </a:p>
          <a:p>
            <a:r>
              <a:rPr lang="en-US" dirty="0" smtClean="0"/>
              <a:t>12.Insertion of an intrauterine contraceptive in breastfeeding women is associated with a higher risk of uterine perforation in the first postpartum year. (II-2)</a:t>
            </a:r>
          </a:p>
          <a:p>
            <a:r>
              <a:rPr lang="en-US" dirty="0" smtClean="0"/>
              <a:t>13.Immediate insertion of an intrauterine contraceptive (IUC) post-abortion significantly reduces the risk of repeat abortion (II-2) and increases IUC continuation rates at 6 months. (I)</a:t>
            </a:r>
          </a:p>
          <a:p>
            <a:r>
              <a:rPr lang="en-US" dirty="0" smtClean="0"/>
              <a:t>14.Antibiotic prophylaxis for intrauterine contraceptive insertion does not significantly reduce </a:t>
            </a:r>
            <a:r>
              <a:rPr lang="en-US" dirty="0" err="1" smtClean="0"/>
              <a:t>postinsertion</a:t>
            </a:r>
            <a:r>
              <a:rPr lang="en-US" dirty="0" smtClean="0"/>
              <a:t> pelvic infection. (I)</a:t>
            </a:r>
          </a:p>
          <a:p>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458200" cy="609600"/>
          </a:xfrm>
        </p:spPr>
        <p:txBody>
          <a:bodyPr>
            <a:normAutofit fontScale="90000"/>
          </a:bodyPr>
          <a:lstStyle/>
          <a:p>
            <a:r>
              <a:rPr lang="en-US" dirty="0" smtClean="0"/>
              <a:t>Committee Opinion ACOG In LARC 2017</a:t>
            </a:r>
            <a:endParaRPr lang="en-US" dirty="0"/>
          </a:p>
        </p:txBody>
      </p:sp>
      <p:sp>
        <p:nvSpPr>
          <p:cNvPr id="3" name="Content Placeholder 2"/>
          <p:cNvSpPr>
            <a:spLocks noGrp="1"/>
          </p:cNvSpPr>
          <p:nvPr>
            <p:ph idx="1"/>
          </p:nvPr>
        </p:nvSpPr>
        <p:spPr>
          <a:xfrm>
            <a:off x="0" y="914400"/>
            <a:ext cx="9144000" cy="5943600"/>
          </a:xfrm>
        </p:spPr>
        <p:txBody>
          <a:bodyPr>
            <a:normAutofit fontScale="92500"/>
          </a:bodyPr>
          <a:lstStyle/>
          <a:p>
            <a:r>
              <a:rPr lang="en-US" sz="1100" b="1" dirty="0" smtClean="0"/>
              <a:t>Summary of Recommendations</a:t>
            </a:r>
          </a:p>
          <a:p>
            <a:r>
              <a:rPr lang="en-US" sz="1100" b="1" i="1" dirty="0" smtClean="0">
                <a:solidFill>
                  <a:srgbClr val="00B050"/>
                </a:solidFill>
              </a:rPr>
              <a:t>The </a:t>
            </a:r>
            <a:r>
              <a:rPr lang="en-US" sz="1100" b="1" i="1" dirty="0">
                <a:solidFill>
                  <a:srgbClr val="00B050"/>
                </a:solidFill>
              </a:rPr>
              <a:t>following recommendations are based on good and consistent scientific evidence (</a:t>
            </a:r>
            <a:r>
              <a:rPr lang="en-US" sz="1100" b="1" i="1" dirty="0">
                <a:solidFill>
                  <a:srgbClr val="FF0000"/>
                </a:solidFill>
              </a:rPr>
              <a:t>Level A):</a:t>
            </a:r>
            <a:endParaRPr lang="en-US" sz="1100" dirty="0">
              <a:solidFill>
                <a:srgbClr val="FF0000"/>
              </a:solidFill>
            </a:endParaRPr>
          </a:p>
          <a:p>
            <a:r>
              <a:rPr lang="en-US" sz="1100" dirty="0"/>
              <a:t>Insertion of an IUD immediately after first-trimester uterine aspiration should be offered routinely as a safe and effective contraceptive option.</a:t>
            </a:r>
          </a:p>
          <a:p>
            <a:r>
              <a:rPr lang="en-US" sz="1100" dirty="0"/>
              <a:t>Insertion of the contraceptive implant on the same day as first-trimester or second-trimester induced or spontaneous abortion should be offered routinely as a safe and effective contraceptive option.</a:t>
            </a:r>
          </a:p>
          <a:p>
            <a:r>
              <a:rPr lang="en-US" sz="1100" dirty="0" smtClean="0"/>
              <a:t>Routine antibiotic prophylaxis is not recommended before IUD insertion.</a:t>
            </a:r>
          </a:p>
          <a:p>
            <a:endParaRPr lang="en-US" sz="1100" dirty="0" smtClean="0"/>
          </a:p>
          <a:p>
            <a:r>
              <a:rPr lang="en-US" sz="1100" b="1" i="1" dirty="0" smtClean="0">
                <a:solidFill>
                  <a:srgbClr val="00B050"/>
                </a:solidFill>
              </a:rPr>
              <a:t>The following recommendations are based on limited or inconsistent scientific evidence (</a:t>
            </a:r>
            <a:r>
              <a:rPr lang="en-US" sz="1100" b="1" i="1" dirty="0" smtClean="0">
                <a:solidFill>
                  <a:srgbClr val="FF0000"/>
                </a:solidFill>
              </a:rPr>
              <a:t>Level B):</a:t>
            </a:r>
            <a:endParaRPr lang="en-US" sz="1100" dirty="0" smtClean="0">
              <a:solidFill>
                <a:srgbClr val="FF0000"/>
              </a:solidFill>
            </a:endParaRPr>
          </a:p>
          <a:p>
            <a:r>
              <a:rPr lang="en-US" sz="1100" dirty="0" smtClean="0"/>
              <a:t>Intrauterine devices and the contraceptive implant should be offered routinely as safe and effective contraceptive options for </a:t>
            </a:r>
            <a:r>
              <a:rPr lang="en-US" sz="1100" dirty="0" err="1" smtClean="0"/>
              <a:t>nulliparous</a:t>
            </a:r>
            <a:r>
              <a:rPr lang="en-US" sz="1100" dirty="0" smtClean="0"/>
              <a:t> women and adolescents. </a:t>
            </a:r>
          </a:p>
          <a:p>
            <a:r>
              <a:rPr lang="en-US" sz="1100" dirty="0" smtClean="0"/>
              <a:t>Insertion of an IUD or an implant may occur at any time during the menstrual cycle as long as pregnancy may be reasonably excluded.</a:t>
            </a:r>
          </a:p>
          <a:p>
            <a:r>
              <a:rPr lang="en-US" sz="1100" dirty="0" smtClean="0"/>
              <a:t>Insertion of an IUD immediately after confirmed completion of first-trimester medication-induced abortion should be offered routinely as a safe and effective contraceptive option.</a:t>
            </a:r>
          </a:p>
          <a:p>
            <a:r>
              <a:rPr lang="en-US" sz="1100" dirty="0" smtClean="0"/>
              <a:t>Immediate postpartum IUD insertion (</a:t>
            </a:r>
            <a:r>
              <a:rPr lang="en-US" sz="1100" dirty="0" err="1" smtClean="0"/>
              <a:t>ie</a:t>
            </a:r>
            <a:r>
              <a:rPr lang="en-US" sz="1100" dirty="0" smtClean="0"/>
              <a:t>, within 10 minutes after placental delivery in vaginal and cesarean births) should be offered routinely as a safe and effective option for postpartum contraception. </a:t>
            </a:r>
          </a:p>
          <a:p>
            <a:r>
              <a:rPr lang="en-US" sz="1100" dirty="0" smtClean="0"/>
              <a:t>Immediate postpartum initiation of the contraceptive implant (</a:t>
            </a:r>
            <a:r>
              <a:rPr lang="en-US" sz="1100" dirty="0" err="1" smtClean="0"/>
              <a:t>ie</a:t>
            </a:r>
            <a:r>
              <a:rPr lang="en-US" sz="1100" dirty="0" smtClean="0"/>
              <a:t>, insertion before hospital discharge after a hospital stay for birth) should be offered routinely as a safe and effective option for postpartum contraception, regardless of breastfeeding status.</a:t>
            </a:r>
          </a:p>
          <a:p>
            <a:r>
              <a:rPr lang="en-US" sz="1100" dirty="0" smtClean="0"/>
              <a:t>Women who have not undergone routine screening for STIs or who are identified to be at increased risk of STIs based on patient history should receive CDC-recommended STI screening at the time of a single visit for IUD insertion. Intrauterine device insertion should not be delayed while awaiting test results. Treatment for a positive test result may occur without removal of the IUD. </a:t>
            </a:r>
          </a:p>
          <a:p>
            <a:r>
              <a:rPr lang="en-US" sz="1100" dirty="0" smtClean="0"/>
              <a:t>Intrauterine devices may be offered to women with a history of ectopic pregnancies</a:t>
            </a:r>
          </a:p>
          <a:p>
            <a:endParaRPr lang="en-US" sz="1100" dirty="0" smtClean="0"/>
          </a:p>
          <a:p>
            <a:r>
              <a:rPr lang="en-US" sz="1100" b="1" i="1" dirty="0" smtClean="0">
                <a:solidFill>
                  <a:srgbClr val="00B050"/>
                </a:solidFill>
              </a:rPr>
              <a:t>The following recommendations are based primarily </a:t>
            </a:r>
            <a:r>
              <a:rPr lang="en-US" sz="1100" b="1" i="1" dirty="0" smtClean="0">
                <a:solidFill>
                  <a:srgbClr val="FF0000"/>
                </a:solidFill>
              </a:rPr>
              <a:t>on consensus and expert opinion (Level C):</a:t>
            </a:r>
            <a:endParaRPr lang="en-US" sz="1100" dirty="0" smtClean="0">
              <a:solidFill>
                <a:srgbClr val="FF0000"/>
              </a:solidFill>
            </a:endParaRPr>
          </a:p>
          <a:p>
            <a:r>
              <a:rPr lang="en-US" sz="1100" dirty="0" smtClean="0"/>
              <a:t>Long-acting reversible contraceptives have few contraindications and should be offered routinely as safe and effective contraceptive options for most women.</a:t>
            </a:r>
          </a:p>
          <a:p>
            <a:r>
              <a:rPr lang="en-US" sz="1100" dirty="0" smtClean="0"/>
              <a:t>The copper IUD should be offered routinely to women who request emergency contraception and are eligible for IUD placement.</a:t>
            </a:r>
          </a:p>
          <a:p>
            <a:r>
              <a:rPr lang="en-US" sz="1100" dirty="0" smtClean="0"/>
              <a:t>To improve LARC method satisfaction and continuation, patient counseling should include information on expected bleeding changes and reassurance that these changes are not harmful.</a:t>
            </a:r>
          </a:p>
          <a:p>
            <a:r>
              <a:rPr lang="en-US" sz="1100" dirty="0" smtClean="0"/>
              <a:t>Endometrial biopsy, </a:t>
            </a:r>
            <a:r>
              <a:rPr lang="en-US" sz="1100" dirty="0" err="1" smtClean="0"/>
              <a:t>colposcopy</a:t>
            </a:r>
            <a:r>
              <a:rPr lang="en-US" sz="1100" dirty="0" smtClean="0"/>
              <a:t>, cervical ablation or excision, and </a:t>
            </a:r>
            <a:r>
              <a:rPr lang="en-US" sz="1100" dirty="0" err="1" smtClean="0"/>
              <a:t>endocervical</a:t>
            </a:r>
            <a:r>
              <a:rPr lang="en-US" sz="1100" dirty="0" smtClean="0"/>
              <a:t> sampling may all be performed with an IUD in place.</a:t>
            </a:r>
          </a:p>
          <a:p>
            <a:r>
              <a:rPr lang="en-US" sz="1100" dirty="0" err="1" smtClean="0"/>
              <a:t>Actinomyces</a:t>
            </a:r>
            <a:r>
              <a:rPr lang="en-US" sz="1100" dirty="0" smtClean="0"/>
              <a:t> on cytology is considered an incidental finding. In the absence of symptoms, no antimicrobial treatment is needed, and the IUD may be left in place.</a:t>
            </a:r>
          </a:p>
          <a:p>
            <a:r>
              <a:rPr lang="en-US" sz="1100" dirty="0" smtClean="0"/>
              <a:t>Intrauterine device removal is recommended in pregnant women when the strings are visible or can be removed safely from the cervical canal.</a:t>
            </a:r>
          </a:p>
          <a:p>
            <a:r>
              <a:rPr lang="en-US" sz="1100" dirty="0" smtClean="0"/>
              <a:t>There is no compelling evidence for the removal of an IUD or implant before its expiration date in menopausal women</a:t>
            </a:r>
          </a:p>
          <a:p>
            <a:pPr>
              <a:buNone/>
            </a:pPr>
            <a:r>
              <a:rPr lang="en-US" sz="1100" dirty="0" smtClean="0"/>
              <a:t>.</a:t>
            </a:r>
            <a:endParaRPr lang="en-US" sz="1100" dirty="0"/>
          </a:p>
          <a:p>
            <a:endParaRPr lang="en-US" sz="1100" dirty="0"/>
          </a:p>
        </p:txBody>
      </p:sp>
    </p:spTree>
    <p:extLst>
      <p:ext uri="{BB962C8B-B14F-4D97-AF65-F5344CB8AC3E}">
        <p14:creationId xmlns:p14="http://schemas.microsoft.com/office/powerpoint/2010/main" val="2992441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7" name="Rectangle 11"/>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469" name="Rectangle 13"/>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471" name="Rectangle 15"/>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473" name="Rectangle 17"/>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475" name="Rectangle 19"/>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477" name="Rectangle 21"/>
          <p:cNvSpPr>
            <a:spLocks noChangeArrowheads="1"/>
          </p:cNvSpPr>
          <p:nvPr/>
        </p:nvSpPr>
        <p:spPr bwMode="auto">
          <a:xfrm>
            <a:off x="4161236" y="2695575"/>
            <a:ext cx="184731" cy="369332"/>
          </a:xfrm>
          <a:prstGeom prst="rect">
            <a:avLst/>
          </a:prstGeom>
          <a:noFill/>
          <a:ln w="9525">
            <a:noFill/>
            <a:miter lim="800000"/>
            <a:headEnd/>
            <a:tailEnd/>
          </a:ln>
          <a:effectLst/>
        </p:spPr>
        <p:txBody>
          <a:bodyPr wrap="none">
            <a:spAutoFit/>
          </a:bodyPr>
          <a:lstStyle/>
          <a:p>
            <a:endParaRPr lang="en-US"/>
          </a:p>
        </p:txBody>
      </p:sp>
      <p:sp>
        <p:nvSpPr>
          <p:cNvPr id="19554" name="Rectangle 98"/>
          <p:cNvSpPr>
            <a:spLocks noChangeArrowheads="1"/>
          </p:cNvSpPr>
          <p:nvPr/>
        </p:nvSpPr>
        <p:spPr bwMode="auto">
          <a:xfrm>
            <a:off x="4504136" y="2881313"/>
            <a:ext cx="184731" cy="369332"/>
          </a:xfrm>
          <a:prstGeom prst="rect">
            <a:avLst/>
          </a:prstGeom>
          <a:noFill/>
          <a:ln w="9525">
            <a:noFill/>
            <a:miter lim="800000"/>
            <a:headEnd/>
            <a:tailEnd/>
          </a:ln>
          <a:effectLst/>
        </p:spPr>
        <p:txBody>
          <a:bodyPr wrap="none">
            <a:spAutoFit/>
          </a:bodyPr>
          <a:lstStyle/>
          <a:p>
            <a:endParaRPr lang="en-US"/>
          </a:p>
        </p:txBody>
      </p:sp>
      <p:pic>
        <p:nvPicPr>
          <p:cNvPr id="19571" name="Picture 115" descr="Cu Safe 300"/>
          <p:cNvPicPr>
            <a:picLocks noChangeAspect="1" noChangeArrowheads="1"/>
          </p:cNvPicPr>
          <p:nvPr/>
        </p:nvPicPr>
        <p:blipFill>
          <a:blip r:embed="rId2" r:link="rId3"/>
          <a:srcRect/>
          <a:stretch>
            <a:fillRect/>
          </a:stretch>
        </p:blipFill>
        <p:spPr bwMode="auto">
          <a:xfrm>
            <a:off x="219671" y="4343400"/>
            <a:ext cx="1162050" cy="2087562"/>
          </a:xfrm>
          <a:prstGeom prst="rect">
            <a:avLst/>
          </a:prstGeom>
          <a:noFill/>
        </p:spPr>
      </p:pic>
      <p:pic>
        <p:nvPicPr>
          <p:cNvPr id="19572" name="Picture 116" descr="Fincoid-350"/>
          <p:cNvPicPr>
            <a:picLocks noChangeAspect="1" noChangeArrowheads="1"/>
          </p:cNvPicPr>
          <p:nvPr/>
        </p:nvPicPr>
        <p:blipFill>
          <a:blip r:embed="rId4" r:link="rId5"/>
          <a:srcRect/>
          <a:stretch>
            <a:fillRect/>
          </a:stretch>
        </p:blipFill>
        <p:spPr bwMode="auto">
          <a:xfrm>
            <a:off x="1988046" y="4343400"/>
            <a:ext cx="1139429" cy="1943100"/>
          </a:xfrm>
          <a:prstGeom prst="rect">
            <a:avLst/>
          </a:prstGeom>
          <a:noFill/>
        </p:spPr>
      </p:pic>
      <p:pic>
        <p:nvPicPr>
          <p:cNvPr id="19573" name="Picture 117" descr="Sof-T"/>
          <p:cNvPicPr>
            <a:picLocks noChangeAspect="1" noChangeArrowheads="1"/>
          </p:cNvPicPr>
          <p:nvPr/>
        </p:nvPicPr>
        <p:blipFill>
          <a:blip r:embed="rId6" r:link="rId7"/>
          <a:srcRect/>
          <a:stretch>
            <a:fillRect/>
          </a:stretch>
        </p:blipFill>
        <p:spPr bwMode="auto">
          <a:xfrm>
            <a:off x="3689442" y="4279763"/>
            <a:ext cx="991791" cy="1944687"/>
          </a:xfrm>
          <a:prstGeom prst="rect">
            <a:avLst/>
          </a:prstGeom>
          <a:noFill/>
        </p:spPr>
      </p:pic>
      <p:pic>
        <p:nvPicPr>
          <p:cNvPr id="19574" name="Picture 118" descr="Multiload Mark II"/>
          <p:cNvPicPr>
            <a:picLocks noChangeAspect="1" noChangeArrowheads="1"/>
          </p:cNvPicPr>
          <p:nvPr/>
        </p:nvPicPr>
        <p:blipFill>
          <a:blip r:embed="rId8" r:link="rId9"/>
          <a:srcRect/>
          <a:stretch>
            <a:fillRect/>
          </a:stretch>
        </p:blipFill>
        <p:spPr bwMode="auto">
          <a:xfrm>
            <a:off x="5229961" y="4317294"/>
            <a:ext cx="1208484" cy="1944687"/>
          </a:xfrm>
          <a:prstGeom prst="rect">
            <a:avLst/>
          </a:prstGeom>
          <a:noFill/>
        </p:spPr>
      </p:pic>
      <p:pic>
        <p:nvPicPr>
          <p:cNvPr id="19575" name="Picture 119" descr="GyneFix"/>
          <p:cNvPicPr>
            <a:picLocks noChangeAspect="1" noChangeArrowheads="1"/>
          </p:cNvPicPr>
          <p:nvPr/>
        </p:nvPicPr>
        <p:blipFill>
          <a:blip r:embed="rId10" r:link="rId11"/>
          <a:srcRect/>
          <a:stretch>
            <a:fillRect/>
          </a:stretch>
        </p:blipFill>
        <p:spPr bwMode="auto">
          <a:xfrm>
            <a:off x="6987173" y="3992425"/>
            <a:ext cx="594122" cy="2232025"/>
          </a:xfrm>
          <a:prstGeom prst="rect">
            <a:avLst/>
          </a:prstGeom>
          <a:noFill/>
        </p:spPr>
      </p:pic>
      <p:pic>
        <p:nvPicPr>
          <p:cNvPr id="19576" name="Picture 120" descr="ICFD"/>
          <p:cNvPicPr>
            <a:picLocks noChangeAspect="1" noChangeArrowheads="1"/>
          </p:cNvPicPr>
          <p:nvPr/>
        </p:nvPicPr>
        <p:blipFill>
          <a:blip r:embed="rId12" r:link="rId13"/>
          <a:srcRect/>
          <a:stretch>
            <a:fillRect/>
          </a:stretch>
        </p:blipFill>
        <p:spPr bwMode="auto">
          <a:xfrm>
            <a:off x="8344478" y="4199226"/>
            <a:ext cx="392906" cy="2016125"/>
          </a:xfrm>
          <a:prstGeom prst="rect">
            <a:avLst/>
          </a:prstGeom>
          <a:noFill/>
        </p:spPr>
      </p:pic>
      <p:graphicFrame>
        <p:nvGraphicFramePr>
          <p:cNvPr id="19644" name="Group 188"/>
          <p:cNvGraphicFramePr>
            <a:graphicFrameLocks noGrp="1"/>
          </p:cNvGraphicFramePr>
          <p:nvPr>
            <p:ph type="tbl" idx="1"/>
            <p:extLst>
              <p:ext uri="{D42A27DB-BD31-4B8C-83A1-F6EECF244321}">
                <p14:modId xmlns:p14="http://schemas.microsoft.com/office/powerpoint/2010/main" val="4223720930"/>
              </p:ext>
            </p:extLst>
          </p:nvPr>
        </p:nvGraphicFramePr>
        <p:xfrm>
          <a:off x="147483" y="6237913"/>
          <a:ext cx="8844117" cy="461142"/>
        </p:xfrm>
        <a:graphic>
          <a:graphicData uri="http://schemas.openxmlformats.org/drawingml/2006/table">
            <a:tbl>
              <a:tblPr rtl="1"/>
              <a:tblGrid>
                <a:gridCol w="950086"/>
                <a:gridCol w="1289722"/>
                <a:gridCol w="1761025"/>
                <a:gridCol w="1502183"/>
                <a:gridCol w="1826857"/>
                <a:gridCol w="1514244"/>
              </a:tblGrid>
              <a:tr h="461142">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ICFD</a:t>
                      </a:r>
                    </a:p>
                  </a:txBody>
                  <a:tcPr marL="68580" marR="6858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Gynefix</a:t>
                      </a:r>
                      <a:endPar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endParaRPr>
                    </a:p>
                  </a:txBody>
                  <a:tcPr marL="68580" marR="685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err="1" smtClean="0">
                          <a:ln>
                            <a:noFill/>
                          </a:ln>
                          <a:solidFill>
                            <a:schemeClr val="tx1"/>
                          </a:solidFill>
                          <a:effectLst>
                            <a:outerShdw blurRad="38100" dist="38100" dir="2700000" algn="tl">
                              <a:srgbClr val="000000"/>
                            </a:outerShdw>
                          </a:effectLst>
                          <a:latin typeface="Tahoma" pitchFamily="34" charset="0"/>
                          <a:cs typeface="Arial" charset="0"/>
                        </a:rPr>
                        <a:t>Multiload</a:t>
                      </a:r>
                      <a:r>
                        <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 mark 2</a:t>
                      </a:r>
                    </a:p>
                  </a:txBody>
                  <a:tcPr marL="68580" marR="685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Soft-T</a:t>
                      </a:r>
                    </a:p>
                  </a:txBody>
                  <a:tcPr marL="68580" marR="685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Fincoid350 </a:t>
                      </a:r>
                    </a:p>
                  </a:txBody>
                  <a:tcPr marL="68580" marR="6858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65000"/>
                        <a:buFont typeface="Wingdings" pitchFamily="2" charset="2"/>
                        <a:buNone/>
                        <a:tabLst/>
                      </a:pPr>
                      <a:r>
                        <a:rPr kumimoji="0" lang="en-US" sz="1600" b="0" i="0" u="none" strike="noStrike" cap="none" normalizeH="0" baseline="0" dirty="0" smtClean="0">
                          <a:ln>
                            <a:noFill/>
                          </a:ln>
                          <a:solidFill>
                            <a:schemeClr val="tx1"/>
                          </a:solidFill>
                          <a:effectLst>
                            <a:outerShdw blurRad="38100" dist="38100" dir="2700000" algn="tl">
                              <a:srgbClr val="000000"/>
                            </a:outerShdw>
                          </a:effectLst>
                          <a:latin typeface="Tahoma" pitchFamily="34" charset="0"/>
                          <a:cs typeface="Arial" charset="0"/>
                        </a:rPr>
                        <a:t>Cu safe 300</a:t>
                      </a:r>
                    </a:p>
                  </a:txBody>
                  <a:tcPr marL="68580" marR="6858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16" name="Picture 2" descr="C:\Documents and Settings\mmhennawy\Desktop\ideal iucd\ncb-nm-fertilitys3-f1.jpg"/>
          <p:cNvPicPr>
            <a:picLocks noChangeAspect="1" noChangeArrowheads="1"/>
          </p:cNvPicPr>
          <p:nvPr/>
        </p:nvPicPr>
        <p:blipFill>
          <a:blip r:embed="rId14"/>
          <a:srcRect/>
          <a:stretch>
            <a:fillRect/>
          </a:stretch>
        </p:blipFill>
        <p:spPr bwMode="auto">
          <a:xfrm>
            <a:off x="3429000" y="0"/>
            <a:ext cx="3276600" cy="3396782"/>
          </a:xfrm>
          <a:prstGeom prst="rect">
            <a:avLst/>
          </a:prstGeom>
          <a:noFill/>
        </p:spPr>
      </p:pic>
      <p:sp>
        <p:nvSpPr>
          <p:cNvPr id="2" name="TextBox 1"/>
          <p:cNvSpPr txBox="1"/>
          <p:nvPr/>
        </p:nvSpPr>
        <p:spPr>
          <a:xfrm>
            <a:off x="693008" y="3397581"/>
            <a:ext cx="8044375" cy="830997"/>
          </a:xfrm>
          <a:prstGeom prst="rect">
            <a:avLst/>
          </a:prstGeom>
          <a:noFill/>
        </p:spPr>
        <p:txBody>
          <a:bodyPr wrap="square" rtlCol="0">
            <a:spAutoFit/>
          </a:bodyPr>
          <a:lstStyle/>
          <a:p>
            <a:pPr algn="ctr"/>
            <a:r>
              <a:rPr lang="en-US" sz="2400" dirty="0">
                <a:solidFill>
                  <a:srgbClr val="FF0000"/>
                </a:solidFill>
              </a:rPr>
              <a:t>At least six new devices are under development, or have recently been introduced, outside the US.</a:t>
            </a:r>
          </a:p>
        </p:txBody>
      </p:sp>
      <p:pic>
        <p:nvPicPr>
          <p:cNvPr id="3074" name="Picture 2" descr="F:\17943-262024-1-PB.jpg"/>
          <p:cNvPicPr>
            <a:picLocks noChangeAspect="1" noChangeArrowheads="1"/>
          </p:cNvPicPr>
          <p:nvPr/>
        </p:nvPicPr>
        <p:blipFill>
          <a:blip r:embed="rId15"/>
          <a:srcRect/>
          <a:stretch>
            <a:fillRect/>
          </a:stretch>
        </p:blipFill>
        <p:spPr bwMode="auto">
          <a:xfrm>
            <a:off x="0" y="0"/>
            <a:ext cx="2774567" cy="2438400"/>
          </a:xfrm>
          <a:prstGeom prst="rect">
            <a:avLst/>
          </a:prstGeom>
          <a:noFill/>
        </p:spPr>
      </p:pic>
    </p:spTree>
    <p:extLst>
      <p:ext uri="{BB962C8B-B14F-4D97-AF65-F5344CB8AC3E}">
        <p14:creationId xmlns:p14="http://schemas.microsoft.com/office/powerpoint/2010/main" val="431013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IUCD Or IUCS Classifications</a:t>
            </a:r>
            <a:endParaRPr lang="en-US" dirty="0"/>
          </a:p>
        </p:txBody>
      </p:sp>
      <p:sp>
        <p:nvSpPr>
          <p:cNvPr id="3" name="Content Placeholder 2"/>
          <p:cNvSpPr>
            <a:spLocks noGrp="1"/>
          </p:cNvSpPr>
          <p:nvPr>
            <p:ph idx="1"/>
          </p:nvPr>
        </p:nvSpPr>
        <p:spPr>
          <a:xfrm>
            <a:off x="304800" y="1417638"/>
            <a:ext cx="8382000" cy="5211762"/>
          </a:xfrm>
        </p:spPr>
        <p:txBody>
          <a:bodyPr/>
          <a:lstStyle/>
          <a:p>
            <a:r>
              <a:rPr lang="en-US" sz="2800" dirty="0" smtClean="0">
                <a:solidFill>
                  <a:srgbClr val="FF0000"/>
                </a:solidFill>
              </a:rPr>
              <a:t>First generation : </a:t>
            </a:r>
            <a:r>
              <a:rPr lang="en-US" sz="2800" dirty="0" smtClean="0">
                <a:solidFill>
                  <a:schemeClr val="tx2">
                    <a:lumMod val="60000"/>
                    <a:lumOff val="40000"/>
                  </a:schemeClr>
                </a:solidFill>
              </a:rPr>
              <a:t>non medicated or inert :</a:t>
            </a:r>
            <a:r>
              <a:rPr lang="en-US" sz="2800" dirty="0" smtClean="0"/>
              <a:t> </a:t>
            </a:r>
            <a:r>
              <a:rPr lang="en-US" sz="2800" dirty="0" err="1" smtClean="0"/>
              <a:t>margulies</a:t>
            </a:r>
            <a:r>
              <a:rPr lang="en-US" sz="2800" dirty="0" smtClean="0"/>
              <a:t> , </a:t>
            </a:r>
            <a:r>
              <a:rPr lang="en-US" sz="2800" dirty="0" err="1" smtClean="0"/>
              <a:t>lippes</a:t>
            </a:r>
            <a:r>
              <a:rPr lang="en-US" sz="2800" dirty="0" smtClean="0"/>
              <a:t> loop</a:t>
            </a:r>
          </a:p>
          <a:p>
            <a:r>
              <a:rPr lang="en-US" sz="2800" dirty="0" smtClean="0">
                <a:solidFill>
                  <a:srgbClr val="FF0000"/>
                </a:solidFill>
              </a:rPr>
              <a:t>Second  generation : </a:t>
            </a:r>
            <a:r>
              <a:rPr lang="en-US" sz="2800" dirty="0" smtClean="0">
                <a:solidFill>
                  <a:schemeClr val="tx2">
                    <a:lumMod val="60000"/>
                    <a:lumOff val="40000"/>
                  </a:schemeClr>
                </a:solidFill>
              </a:rPr>
              <a:t>copper medicated IUCD</a:t>
            </a:r>
            <a:r>
              <a:rPr lang="en-US" sz="2800" dirty="0" smtClean="0"/>
              <a:t>: copper 380A , copper with silver (nova T).copper with gold , steel </a:t>
            </a:r>
            <a:r>
              <a:rPr lang="en-US" sz="2800" dirty="0" err="1" smtClean="0"/>
              <a:t>iucd</a:t>
            </a:r>
            <a:endParaRPr lang="en-US" sz="2800" dirty="0" smtClean="0"/>
          </a:p>
          <a:p>
            <a:r>
              <a:rPr lang="en-US" sz="2800" dirty="0" smtClean="0">
                <a:solidFill>
                  <a:srgbClr val="FF0000"/>
                </a:solidFill>
              </a:rPr>
              <a:t>Third generation : </a:t>
            </a:r>
            <a:r>
              <a:rPr lang="en-US" sz="2800" dirty="0" smtClean="0">
                <a:solidFill>
                  <a:schemeClr val="tx2">
                    <a:lumMod val="60000"/>
                    <a:lumOff val="40000"/>
                  </a:schemeClr>
                </a:solidFill>
              </a:rPr>
              <a:t>hormonal IUCS </a:t>
            </a:r>
            <a:r>
              <a:rPr lang="en-US" sz="2800" dirty="0" smtClean="0"/>
              <a:t>: </a:t>
            </a:r>
            <a:r>
              <a:rPr lang="en-US" sz="2800" dirty="0" err="1" smtClean="0"/>
              <a:t>mirena</a:t>
            </a:r>
            <a:r>
              <a:rPr lang="en-US" sz="2800" dirty="0" smtClean="0"/>
              <a:t> , </a:t>
            </a:r>
            <a:r>
              <a:rPr lang="en-US" sz="2800" dirty="0" err="1" smtClean="0"/>
              <a:t>skyla</a:t>
            </a:r>
            <a:endParaRPr lang="en-US" sz="2800" dirty="0" smtClean="0"/>
          </a:p>
          <a:p>
            <a:r>
              <a:rPr lang="en-US" sz="2800" dirty="0" smtClean="0">
                <a:solidFill>
                  <a:srgbClr val="FF0000"/>
                </a:solidFill>
              </a:rPr>
              <a:t>Fourth generation </a:t>
            </a:r>
            <a:r>
              <a:rPr lang="en-US" sz="2800" dirty="0" smtClean="0"/>
              <a:t>: </a:t>
            </a:r>
            <a:r>
              <a:rPr lang="en-US" sz="2800" dirty="0" smtClean="0">
                <a:solidFill>
                  <a:schemeClr val="tx2">
                    <a:lumMod val="60000"/>
                    <a:lumOff val="40000"/>
                  </a:schemeClr>
                </a:solidFill>
              </a:rPr>
              <a:t>Frameless</a:t>
            </a:r>
            <a:r>
              <a:rPr lang="en-US" sz="2800" dirty="0" smtClean="0"/>
              <a:t> IUCD (</a:t>
            </a:r>
            <a:r>
              <a:rPr lang="en-US" sz="2800" dirty="0" err="1" smtClean="0"/>
              <a:t>gynefix</a:t>
            </a:r>
            <a:r>
              <a:rPr lang="en-US" sz="2800" dirty="0" smtClean="0"/>
              <a:t>) , </a:t>
            </a:r>
            <a:r>
              <a:rPr lang="en-US" sz="2800" dirty="0" err="1" smtClean="0"/>
              <a:t>BallI</a:t>
            </a:r>
            <a:r>
              <a:rPr lang="en-US" sz="2800" dirty="0" smtClean="0"/>
              <a:t> UCD , Frameless IUCS  (</a:t>
            </a:r>
            <a:r>
              <a:rPr lang="en-US" sz="2800" dirty="0" err="1" smtClean="0"/>
              <a:t>Fibroplant</a:t>
            </a:r>
            <a:r>
              <a:rPr lang="en-US" sz="2800" dirty="0" smtClean="0"/>
              <a:t>) , Medicated with </a:t>
            </a:r>
            <a:r>
              <a:rPr lang="en-US" sz="2800" dirty="0" smtClean="0">
                <a:solidFill>
                  <a:schemeClr val="tx2">
                    <a:lumMod val="60000"/>
                    <a:lumOff val="40000"/>
                  </a:schemeClr>
                </a:solidFill>
              </a:rPr>
              <a:t>indomethacin </a:t>
            </a:r>
            <a:r>
              <a:rPr lang="en-US" sz="2800" dirty="0" smtClean="0"/>
              <a:t>and others</a:t>
            </a:r>
            <a:endParaRPr lang="en-US" sz="2800" dirty="0"/>
          </a:p>
          <a:p>
            <a:endParaRPr lang="en-US" dirty="0"/>
          </a:p>
        </p:txBody>
      </p:sp>
    </p:spTree>
    <p:extLst>
      <p:ext uri="{BB962C8B-B14F-4D97-AF65-F5344CB8AC3E}">
        <p14:creationId xmlns:p14="http://schemas.microsoft.com/office/powerpoint/2010/main" val="953643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501" y="76200"/>
            <a:ext cx="8229600" cy="563562"/>
          </a:xfrm>
        </p:spPr>
        <p:txBody>
          <a:bodyPr>
            <a:normAutofit fontScale="90000"/>
          </a:bodyPr>
          <a:lstStyle/>
          <a:p>
            <a:r>
              <a:rPr lang="en-US" dirty="0" smtClean="0"/>
              <a:t>MECHANISMS OF ACTION</a:t>
            </a:r>
            <a:endParaRPr lang="en-US" dirty="0"/>
          </a:p>
        </p:txBody>
      </p:sp>
      <p:sp>
        <p:nvSpPr>
          <p:cNvPr id="3" name="Content Placeholder 2"/>
          <p:cNvSpPr>
            <a:spLocks noGrp="1"/>
          </p:cNvSpPr>
          <p:nvPr>
            <p:ph idx="1"/>
          </p:nvPr>
        </p:nvSpPr>
        <p:spPr>
          <a:xfrm>
            <a:off x="301200" y="762000"/>
            <a:ext cx="8461799" cy="2057400"/>
          </a:xfrm>
        </p:spPr>
        <p:txBody>
          <a:bodyPr>
            <a:normAutofit lnSpcReduction="10000"/>
          </a:bodyPr>
          <a:lstStyle/>
          <a:p>
            <a:r>
              <a:rPr lang="en-US" sz="2000" dirty="0" smtClean="0"/>
              <a:t>The details of all the mechanisms of action of each of the IUDs </a:t>
            </a:r>
            <a:r>
              <a:rPr lang="en-US" sz="2000" dirty="0" smtClean="0">
                <a:solidFill>
                  <a:srgbClr val="FF0000"/>
                </a:solidFill>
              </a:rPr>
              <a:t>have not been completely evaluated</a:t>
            </a:r>
          </a:p>
          <a:p>
            <a:r>
              <a:rPr lang="en-US" sz="2000" dirty="0" smtClean="0"/>
              <a:t>It </a:t>
            </a:r>
            <a:r>
              <a:rPr lang="en-US" sz="2000" dirty="0"/>
              <a:t>may : -Block sperm from reaching or fertilizing the egg -Make the lining of the uterus unsuitable for implantation. -interfere with the ovulation process We do not know which of these actions is most important for preventing pregnancy and most likely all of them work together</a:t>
            </a:r>
            <a:r>
              <a:rPr lang="en-US" sz="2800" dirty="0"/>
              <a:t>. </a:t>
            </a:r>
          </a:p>
        </p:txBody>
      </p:sp>
      <p:pic>
        <p:nvPicPr>
          <p:cNvPr id="4" name="Picture 6" descr="نتيجة بحث الصور عن ‪mechanism of action  iu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742374"/>
            <a:ext cx="5943599" cy="381055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Documents and Settings\mmhennawy\Desktop\4bb2079d992ac8da54fd2d68f5b313bb--device-anatomy.jpg"/>
          <p:cNvPicPr>
            <a:picLocks noChangeAspect="1" noChangeArrowheads="1"/>
          </p:cNvPicPr>
          <p:nvPr/>
        </p:nvPicPr>
        <p:blipFill>
          <a:blip r:embed="rId3"/>
          <a:srcRect/>
          <a:stretch>
            <a:fillRect/>
          </a:stretch>
        </p:blipFill>
        <p:spPr bwMode="auto">
          <a:xfrm>
            <a:off x="6787111" y="3276600"/>
            <a:ext cx="2356889" cy="3295650"/>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315200" cy="990600"/>
          </a:xfrm>
        </p:spPr>
        <p:txBody>
          <a:bodyPr/>
          <a:lstStyle/>
          <a:p>
            <a:r>
              <a:rPr lang="en-US" dirty="0" smtClean="0"/>
              <a:t>Contraindications</a:t>
            </a:r>
            <a:endParaRPr lang="en-US" dirty="0"/>
          </a:p>
        </p:txBody>
      </p:sp>
      <p:sp>
        <p:nvSpPr>
          <p:cNvPr id="3" name="Content Placeholder 2"/>
          <p:cNvSpPr>
            <a:spLocks noGrp="1"/>
          </p:cNvSpPr>
          <p:nvPr>
            <p:ph idx="1"/>
          </p:nvPr>
        </p:nvSpPr>
        <p:spPr>
          <a:xfrm>
            <a:off x="304800" y="914400"/>
            <a:ext cx="8610600" cy="5638800"/>
          </a:xfrm>
        </p:spPr>
        <p:txBody>
          <a:bodyPr>
            <a:normAutofit fontScale="92500" lnSpcReduction="20000"/>
          </a:bodyPr>
          <a:lstStyle/>
          <a:p>
            <a:r>
              <a:rPr lang="en-US" dirty="0" smtClean="0">
                <a:solidFill>
                  <a:srgbClr val="FF0000"/>
                </a:solidFill>
              </a:rPr>
              <a:t>Absolute Contraindications: </a:t>
            </a:r>
          </a:p>
          <a:p>
            <a:r>
              <a:rPr lang="en-US" dirty="0" smtClean="0"/>
              <a:t>Suspected pregnancy</a:t>
            </a:r>
          </a:p>
          <a:p>
            <a:r>
              <a:rPr lang="en-US" dirty="0" smtClean="0"/>
              <a:t>Vaginal bleeding of </a:t>
            </a:r>
            <a:r>
              <a:rPr lang="en-US" dirty="0" err="1" smtClean="0"/>
              <a:t>unkown</a:t>
            </a:r>
            <a:r>
              <a:rPr lang="en-US" dirty="0" smtClean="0"/>
              <a:t> cause</a:t>
            </a:r>
          </a:p>
          <a:p>
            <a:r>
              <a:rPr lang="en-US" dirty="0" smtClean="0"/>
              <a:t>PID</a:t>
            </a:r>
          </a:p>
          <a:p>
            <a:r>
              <a:rPr lang="en-US" dirty="0" smtClean="0"/>
              <a:t>Cancer of cervix , uterus and other pelvic </a:t>
            </a:r>
            <a:r>
              <a:rPr lang="en-US" dirty="0" err="1" smtClean="0"/>
              <a:t>tumours</a:t>
            </a:r>
            <a:endParaRPr lang="en-US" dirty="0" smtClean="0"/>
          </a:p>
          <a:p>
            <a:r>
              <a:rPr lang="en-US" dirty="0" smtClean="0"/>
              <a:t>Previous ectopic pregnancies</a:t>
            </a:r>
          </a:p>
          <a:p>
            <a:r>
              <a:rPr lang="en-US" dirty="0" smtClean="0">
                <a:solidFill>
                  <a:srgbClr val="FF0000"/>
                </a:solidFill>
              </a:rPr>
              <a:t>Relative Contraindications:</a:t>
            </a:r>
          </a:p>
          <a:p>
            <a:r>
              <a:rPr lang="en-US" dirty="0" err="1" smtClean="0"/>
              <a:t>Anaemia</a:t>
            </a:r>
            <a:r>
              <a:rPr lang="en-US" dirty="0" smtClean="0"/>
              <a:t> </a:t>
            </a:r>
            <a:r>
              <a:rPr lang="en-US" dirty="0" err="1" smtClean="0"/>
              <a:t>Hgb</a:t>
            </a:r>
            <a:r>
              <a:rPr lang="en-US" dirty="0" smtClean="0"/>
              <a:t> &lt; 10 gm/dl , </a:t>
            </a:r>
            <a:r>
              <a:rPr lang="en-US" dirty="0" err="1" smtClean="0"/>
              <a:t>menorrhagia</a:t>
            </a:r>
            <a:r>
              <a:rPr lang="en-US" dirty="0" smtClean="0"/>
              <a:t> , purulent cervical discharge, Any congenital or acquired uterine abnormality distorting the uterine cavity</a:t>
            </a:r>
            <a:r>
              <a:rPr lang="en-US" sz="1900" dirty="0" smtClean="0"/>
              <a:t> in a manner that is incompatible with placement of an IUD  </a:t>
            </a:r>
            <a:r>
              <a:rPr lang="en-US" dirty="0" smtClean="0"/>
              <a:t>, fibroids and unmotivated persons</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839200" cy="715962"/>
          </a:xfrm>
        </p:spPr>
        <p:txBody>
          <a:bodyPr>
            <a:normAutofit/>
          </a:bodyPr>
          <a:lstStyle/>
          <a:p>
            <a:r>
              <a:rPr lang="en-US" sz="3600" dirty="0"/>
              <a:t>Advantages and the Disadvantages of ( IUD ) </a:t>
            </a:r>
          </a:p>
        </p:txBody>
      </p:sp>
      <p:sp>
        <p:nvSpPr>
          <p:cNvPr id="3" name="Content Placeholder 2"/>
          <p:cNvSpPr>
            <a:spLocks noGrp="1"/>
          </p:cNvSpPr>
          <p:nvPr>
            <p:ph idx="1"/>
          </p:nvPr>
        </p:nvSpPr>
        <p:spPr>
          <a:xfrm>
            <a:off x="457200" y="990600"/>
            <a:ext cx="8229600" cy="5135563"/>
          </a:xfrm>
        </p:spPr>
        <p:txBody>
          <a:bodyPr>
            <a:normAutofit lnSpcReduction="10000"/>
          </a:bodyPr>
          <a:lstStyle/>
          <a:p>
            <a:r>
              <a:rPr lang="en-US" dirty="0" smtClean="0">
                <a:solidFill>
                  <a:srgbClr val="FF0000"/>
                </a:solidFill>
              </a:rPr>
              <a:t>Advantages</a:t>
            </a:r>
            <a:r>
              <a:rPr lang="en-US" dirty="0">
                <a:solidFill>
                  <a:srgbClr val="FF0000"/>
                </a:solidFill>
              </a:rPr>
              <a:t>: </a:t>
            </a:r>
            <a:endParaRPr lang="en-US" dirty="0" smtClean="0">
              <a:solidFill>
                <a:srgbClr val="FF0000"/>
              </a:solidFill>
            </a:endParaRPr>
          </a:p>
          <a:p>
            <a:r>
              <a:rPr lang="en-US" dirty="0" smtClean="0"/>
              <a:t>- </a:t>
            </a:r>
            <a:r>
              <a:rPr lang="en-US" dirty="0"/>
              <a:t>Once inserted, remain in place. </a:t>
            </a:r>
            <a:endParaRPr lang="en-US" dirty="0" smtClean="0"/>
          </a:p>
          <a:p>
            <a:r>
              <a:rPr lang="en-US" dirty="0" smtClean="0"/>
              <a:t>- </a:t>
            </a:r>
            <a:r>
              <a:rPr lang="en-US" dirty="0"/>
              <a:t>Remains effective while in place</a:t>
            </a:r>
            <a:r>
              <a:rPr lang="en-US" dirty="0" smtClean="0"/>
              <a:t>.</a:t>
            </a:r>
          </a:p>
          <a:p>
            <a:r>
              <a:rPr lang="en-US" dirty="0" smtClean="0"/>
              <a:t>- It </a:t>
            </a:r>
            <a:r>
              <a:rPr lang="en-US" dirty="0"/>
              <a:t>prevents pregnancy for long period </a:t>
            </a:r>
            <a:endParaRPr lang="en-US" dirty="0" smtClean="0"/>
          </a:p>
          <a:p>
            <a:r>
              <a:rPr lang="en-US" dirty="0" smtClean="0"/>
              <a:t>- Does </a:t>
            </a:r>
            <a:r>
              <a:rPr lang="en-US" dirty="0"/>
              <a:t>not interfere with sexual activity</a:t>
            </a:r>
            <a:r>
              <a:rPr lang="en-US" dirty="0" smtClean="0"/>
              <a:t>.</a:t>
            </a:r>
          </a:p>
          <a:p>
            <a:r>
              <a:rPr lang="en-US" dirty="0" smtClean="0"/>
              <a:t> </a:t>
            </a:r>
            <a:r>
              <a:rPr lang="en-US" dirty="0">
                <a:solidFill>
                  <a:srgbClr val="FF0000"/>
                </a:solidFill>
              </a:rPr>
              <a:t>Disadvantages </a:t>
            </a:r>
            <a:r>
              <a:rPr lang="en-US" dirty="0" smtClean="0">
                <a:solidFill>
                  <a:srgbClr val="FF0000"/>
                </a:solidFill>
              </a:rPr>
              <a:t>: </a:t>
            </a:r>
          </a:p>
          <a:p>
            <a:r>
              <a:rPr lang="en-US" dirty="0" smtClean="0"/>
              <a:t>- </a:t>
            </a:r>
            <a:r>
              <a:rPr lang="en-US" dirty="0"/>
              <a:t>May cause bleeding and cramping. </a:t>
            </a:r>
            <a:endParaRPr lang="en-US" dirty="0" smtClean="0"/>
          </a:p>
          <a:p>
            <a:r>
              <a:rPr lang="en-US" dirty="0" smtClean="0"/>
              <a:t>- </a:t>
            </a:r>
            <a:r>
              <a:rPr lang="en-US" dirty="0"/>
              <a:t>Increased risk of </a:t>
            </a:r>
            <a:r>
              <a:rPr lang="en-US" dirty="0" smtClean="0"/>
              <a:t>ectopic </a:t>
            </a:r>
            <a:r>
              <a:rPr lang="en-US" dirty="0"/>
              <a:t>pregnancy</a:t>
            </a:r>
            <a:r>
              <a:rPr lang="en-US" dirty="0" smtClean="0"/>
              <a:t>.</a:t>
            </a:r>
          </a:p>
          <a:p>
            <a:r>
              <a:rPr lang="en-US" dirty="0" smtClean="0"/>
              <a:t>- </a:t>
            </a:r>
            <a:r>
              <a:rPr lang="en-US" dirty="0"/>
              <a:t>Doesn't prevent sexual transmitted diseases. </a:t>
            </a:r>
            <a:endParaRPr lang="en-US" dirty="0" smtClean="0"/>
          </a:p>
        </p:txBody>
      </p:sp>
    </p:spTree>
    <p:extLst>
      <p:ext uri="{BB962C8B-B14F-4D97-AF65-F5344CB8AC3E}">
        <p14:creationId xmlns:p14="http://schemas.microsoft.com/office/powerpoint/2010/main" val="124419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884</TotalTime>
  <Words>4110</Words>
  <Application>Microsoft Office PowerPoint</Application>
  <PresentationFormat>On-screen Show (4:3)</PresentationFormat>
  <Paragraphs>299</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Tahoma</vt:lpstr>
      <vt:lpstr>Wingdings</vt:lpstr>
      <vt:lpstr>Office Theme</vt:lpstr>
      <vt:lpstr>The Role Of Ultrasound  In The Assessment Of IUCD</vt:lpstr>
      <vt:lpstr>IUCD or IUCS</vt:lpstr>
      <vt:lpstr>PowerPoint Presentation</vt:lpstr>
      <vt:lpstr>Short History Of IUCD</vt:lpstr>
      <vt:lpstr>PowerPoint Presentation</vt:lpstr>
      <vt:lpstr>IUCD Or IUCS Classifications</vt:lpstr>
      <vt:lpstr>MECHANISMS OF ACTION</vt:lpstr>
      <vt:lpstr>Contraindications</vt:lpstr>
      <vt:lpstr>Advantages and the Disadvantages of ( IUD ) </vt:lpstr>
      <vt:lpstr>Time Of Insertion</vt:lpstr>
      <vt:lpstr>PowerPoint Presentation</vt:lpstr>
      <vt:lpstr>Methods Of PPIUCD  Insertions</vt:lpstr>
      <vt:lpstr>Complications</vt:lpstr>
      <vt:lpstr>Complications Depend on</vt:lpstr>
      <vt:lpstr>Imaging Of IUCD</vt:lpstr>
      <vt:lpstr>X- Ray</vt:lpstr>
      <vt:lpstr>U/S</vt:lpstr>
      <vt:lpstr>PowerPoint Presentation</vt:lpstr>
      <vt:lpstr>CT Or MRI</vt:lpstr>
      <vt:lpstr>The Time Of Sonar</vt:lpstr>
      <vt:lpstr>Before insertion </vt:lpstr>
      <vt:lpstr>Continuous U/S During Insertion Or  Ultrasound Guided IUD Insertion </vt:lpstr>
      <vt:lpstr>Immediately After Insertion </vt:lpstr>
      <vt:lpstr>Follow Up </vt:lpstr>
      <vt:lpstr>Follow up as routine</vt:lpstr>
      <vt:lpstr>Follow Up As Complicaions Occur</vt:lpstr>
      <vt:lpstr>PowerPoint Presentation</vt:lpstr>
      <vt:lpstr>PowerPoint Presentation</vt:lpstr>
      <vt:lpstr>PowerPoint Presentation</vt:lpstr>
      <vt:lpstr>PowerPoint Presentation</vt:lpstr>
      <vt:lpstr>Follow Up After PPIUCD</vt:lpstr>
      <vt:lpstr>Continuous U/S During Extraction </vt:lpstr>
      <vt:lpstr>After Extraction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 Canadian Contraception Consensus - Intrauterine Contraception  - February 2016 </vt:lpstr>
      <vt:lpstr>Committee Opinion ACOG In LARC 2017</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IUCD  And Sonar</dc:title>
  <dc:creator/>
  <cp:lastModifiedBy>MHennawy</cp:lastModifiedBy>
  <cp:revision>229</cp:revision>
  <dcterms:created xsi:type="dcterms:W3CDTF">2006-08-16T00:00:00Z</dcterms:created>
  <dcterms:modified xsi:type="dcterms:W3CDTF">2017-11-16T23:01:56Z</dcterms:modified>
</cp:coreProperties>
</file>